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14" r:id="rId1"/>
  </p:sldMasterIdLst>
  <p:notesMasterIdLst>
    <p:notesMasterId r:id="rId155"/>
  </p:notesMasterIdLst>
  <p:sldIdLst>
    <p:sldId id="256" r:id="rId2"/>
    <p:sldId id="274" r:id="rId3"/>
    <p:sldId id="271" r:id="rId4"/>
    <p:sldId id="315" r:id="rId5"/>
    <p:sldId id="312" r:id="rId6"/>
    <p:sldId id="313" r:id="rId7"/>
    <p:sldId id="259" r:id="rId8"/>
    <p:sldId id="285" r:id="rId9"/>
    <p:sldId id="319" r:id="rId10"/>
    <p:sldId id="320" r:id="rId11"/>
    <p:sldId id="318" r:id="rId12"/>
    <p:sldId id="317" r:id="rId13"/>
    <p:sldId id="321" r:id="rId14"/>
    <p:sldId id="322" r:id="rId15"/>
    <p:sldId id="316" r:id="rId16"/>
    <p:sldId id="425" r:id="rId17"/>
    <p:sldId id="293" r:id="rId18"/>
    <p:sldId id="324" r:id="rId19"/>
    <p:sldId id="323" r:id="rId20"/>
    <p:sldId id="426" r:id="rId21"/>
    <p:sldId id="427" r:id="rId22"/>
    <p:sldId id="428" r:id="rId23"/>
    <p:sldId id="429" r:id="rId24"/>
    <p:sldId id="430" r:id="rId25"/>
    <p:sldId id="431" r:id="rId26"/>
    <p:sldId id="432" r:id="rId27"/>
    <p:sldId id="433" r:id="rId28"/>
    <p:sldId id="452" r:id="rId29"/>
    <p:sldId id="422" r:id="rId30"/>
    <p:sldId id="434" r:id="rId31"/>
    <p:sldId id="435" r:id="rId32"/>
    <p:sldId id="436" r:id="rId33"/>
    <p:sldId id="437" r:id="rId34"/>
    <p:sldId id="438" r:id="rId35"/>
    <p:sldId id="412" r:id="rId36"/>
    <p:sldId id="415" r:id="rId37"/>
    <p:sldId id="416" r:id="rId38"/>
    <p:sldId id="413" r:id="rId39"/>
    <p:sldId id="286" r:id="rId40"/>
    <p:sldId id="337" r:id="rId41"/>
    <p:sldId id="338" r:id="rId42"/>
    <p:sldId id="339" r:id="rId43"/>
    <p:sldId id="340" r:id="rId44"/>
    <p:sldId id="402" r:id="rId45"/>
    <p:sldId id="404" r:id="rId46"/>
    <p:sldId id="261" r:id="rId47"/>
    <p:sldId id="354" r:id="rId48"/>
    <p:sldId id="355" r:id="rId49"/>
    <p:sldId id="356" r:id="rId50"/>
    <p:sldId id="357" r:id="rId51"/>
    <p:sldId id="353" r:id="rId52"/>
    <p:sldId id="407" r:id="rId53"/>
    <p:sldId id="408" r:id="rId54"/>
    <p:sldId id="424" r:id="rId55"/>
    <p:sldId id="409" r:id="rId56"/>
    <p:sldId id="410" r:id="rId57"/>
    <p:sldId id="411" r:id="rId58"/>
    <p:sldId id="262" r:id="rId59"/>
    <p:sldId id="358" r:id="rId60"/>
    <p:sldId id="359" r:id="rId61"/>
    <p:sldId id="360" r:id="rId62"/>
    <p:sldId id="362" r:id="rId63"/>
    <p:sldId id="363" r:id="rId64"/>
    <p:sldId id="364" r:id="rId65"/>
    <p:sldId id="365" r:id="rId66"/>
    <p:sldId id="377" r:id="rId67"/>
    <p:sldId id="263" r:id="rId68"/>
    <p:sldId id="366" r:id="rId69"/>
    <p:sldId id="367" r:id="rId70"/>
    <p:sldId id="368" r:id="rId71"/>
    <p:sldId id="369" r:id="rId72"/>
    <p:sldId id="370" r:id="rId73"/>
    <p:sldId id="376" r:id="rId74"/>
    <p:sldId id="269" r:id="rId75"/>
    <p:sldId id="378" r:id="rId76"/>
    <p:sldId id="379" r:id="rId77"/>
    <p:sldId id="380" r:id="rId78"/>
    <p:sldId id="381" r:id="rId79"/>
    <p:sldId id="270" r:id="rId80"/>
    <p:sldId id="400" r:id="rId81"/>
    <p:sldId id="399" r:id="rId82"/>
    <p:sldId id="401" r:id="rId83"/>
    <p:sldId id="291" r:id="rId84"/>
    <p:sldId id="341" r:id="rId85"/>
    <p:sldId id="342" r:id="rId86"/>
    <p:sldId id="343" r:id="rId87"/>
    <p:sldId id="344" r:id="rId88"/>
    <p:sldId id="405" r:id="rId89"/>
    <p:sldId id="406" r:id="rId90"/>
    <p:sldId id="439" r:id="rId91"/>
    <p:sldId id="440" r:id="rId92"/>
    <p:sldId id="441" r:id="rId93"/>
    <p:sldId id="442" r:id="rId94"/>
    <p:sldId id="443" r:id="rId95"/>
    <p:sldId id="444" r:id="rId96"/>
    <p:sldId id="308" r:id="rId97"/>
    <p:sldId id="345" r:id="rId98"/>
    <p:sldId id="346" r:id="rId99"/>
    <p:sldId id="296" r:id="rId100"/>
    <p:sldId id="325" r:id="rId101"/>
    <p:sldId id="326" r:id="rId102"/>
    <p:sldId id="327" r:id="rId103"/>
    <p:sldId id="395" r:id="rId104"/>
    <p:sldId id="260" r:id="rId105"/>
    <p:sldId id="328" r:id="rId106"/>
    <p:sldId id="329" r:id="rId107"/>
    <p:sldId id="330" r:id="rId108"/>
    <p:sldId id="331" r:id="rId109"/>
    <p:sldId id="332" r:id="rId110"/>
    <p:sldId id="396" r:id="rId111"/>
    <p:sldId id="398" r:id="rId112"/>
    <p:sldId id="397" r:id="rId113"/>
    <p:sldId id="294" r:id="rId114"/>
    <p:sldId id="348" r:id="rId115"/>
    <p:sldId id="347" r:id="rId116"/>
    <p:sldId id="349" r:id="rId117"/>
    <p:sldId id="257" r:id="rId118"/>
    <p:sldId id="282" r:id="rId119"/>
    <p:sldId id="351" r:id="rId120"/>
    <p:sldId id="350" r:id="rId121"/>
    <p:sldId id="352" r:id="rId122"/>
    <p:sldId id="447" r:id="rId123"/>
    <p:sldId id="382" r:id="rId124"/>
    <p:sldId id="446" r:id="rId125"/>
    <p:sldId id="445" r:id="rId126"/>
    <p:sldId id="264" r:id="rId127"/>
    <p:sldId id="265" r:id="rId128"/>
    <p:sldId id="384" r:id="rId129"/>
    <p:sldId id="385" r:id="rId130"/>
    <p:sldId id="386" r:id="rId131"/>
    <p:sldId id="383" r:id="rId132"/>
    <p:sldId id="387" r:id="rId133"/>
    <p:sldId id="279" r:id="rId134"/>
    <p:sldId id="390" r:id="rId135"/>
    <p:sldId id="388" r:id="rId136"/>
    <p:sldId id="389" r:id="rId137"/>
    <p:sldId id="298" r:id="rId138"/>
    <p:sldId id="280" r:id="rId139"/>
    <p:sldId id="268" r:id="rId140"/>
    <p:sldId id="394" r:id="rId141"/>
    <p:sldId id="393" r:id="rId142"/>
    <p:sldId id="392" r:id="rId143"/>
    <p:sldId id="448" r:id="rId144"/>
    <p:sldId id="391" r:id="rId145"/>
    <p:sldId id="273" r:id="rId146"/>
    <p:sldId id="451" r:id="rId147"/>
    <p:sldId id="450" r:id="rId148"/>
    <p:sldId id="299" r:id="rId149"/>
    <p:sldId id="300" r:id="rId150"/>
    <p:sldId id="302" r:id="rId151"/>
    <p:sldId id="303" r:id="rId152"/>
    <p:sldId id="453" r:id="rId153"/>
    <p:sldId id="305" r:id="rId1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CD00681-DDB0-2B4E-B18B-A14D8C6B495E}">
          <p14:sldIdLst>
            <p14:sldId id="256"/>
            <p14:sldId id="274"/>
            <p14:sldId id="271"/>
            <p14:sldId id="315"/>
            <p14:sldId id="312"/>
            <p14:sldId id="313"/>
          </p14:sldIdLst>
        </p14:section>
        <p14:section name="What is the TEI" id="{B725A55D-691E-B64F-9E30-25D68E4A6BE0}">
          <p14:sldIdLst>
            <p14:sldId id="259"/>
            <p14:sldId id="285"/>
            <p14:sldId id="319"/>
            <p14:sldId id="320"/>
            <p14:sldId id="318"/>
            <p14:sldId id="317"/>
            <p14:sldId id="321"/>
            <p14:sldId id="322"/>
            <p14:sldId id="316"/>
            <p14:sldId id="425"/>
            <p14:sldId id="293"/>
            <p14:sldId id="324"/>
            <p14:sldId id="323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52"/>
            <p14:sldId id="422"/>
            <p14:sldId id="434"/>
            <p14:sldId id="435"/>
            <p14:sldId id="436"/>
            <p14:sldId id="437"/>
            <p14:sldId id="438"/>
            <p14:sldId id="412"/>
            <p14:sldId id="415"/>
            <p14:sldId id="416"/>
            <p14:sldId id="413"/>
            <p14:sldId id="286"/>
            <p14:sldId id="337"/>
            <p14:sldId id="338"/>
            <p14:sldId id="339"/>
            <p14:sldId id="340"/>
            <p14:sldId id="402"/>
            <p14:sldId id="404"/>
            <p14:sldId id="261"/>
            <p14:sldId id="354"/>
            <p14:sldId id="355"/>
            <p14:sldId id="356"/>
            <p14:sldId id="357"/>
            <p14:sldId id="353"/>
            <p14:sldId id="407"/>
            <p14:sldId id="408"/>
            <p14:sldId id="424"/>
            <p14:sldId id="409"/>
            <p14:sldId id="410"/>
            <p14:sldId id="411"/>
            <p14:sldId id="262"/>
            <p14:sldId id="358"/>
            <p14:sldId id="359"/>
            <p14:sldId id="360"/>
            <p14:sldId id="362"/>
            <p14:sldId id="363"/>
            <p14:sldId id="364"/>
            <p14:sldId id="365"/>
            <p14:sldId id="377"/>
            <p14:sldId id="263"/>
            <p14:sldId id="366"/>
            <p14:sldId id="367"/>
            <p14:sldId id="368"/>
            <p14:sldId id="369"/>
            <p14:sldId id="370"/>
            <p14:sldId id="376"/>
            <p14:sldId id="269"/>
            <p14:sldId id="378"/>
            <p14:sldId id="379"/>
            <p14:sldId id="380"/>
            <p14:sldId id="381"/>
            <p14:sldId id="270"/>
            <p14:sldId id="400"/>
            <p14:sldId id="399"/>
            <p14:sldId id="401"/>
            <p14:sldId id="291"/>
            <p14:sldId id="341"/>
            <p14:sldId id="342"/>
            <p14:sldId id="343"/>
            <p14:sldId id="344"/>
            <p14:sldId id="405"/>
            <p14:sldId id="406"/>
            <p14:sldId id="439"/>
            <p14:sldId id="440"/>
            <p14:sldId id="441"/>
            <p14:sldId id="442"/>
            <p14:sldId id="443"/>
            <p14:sldId id="444"/>
            <p14:sldId id="308"/>
            <p14:sldId id="345"/>
            <p14:sldId id="346"/>
            <p14:sldId id="296"/>
            <p14:sldId id="325"/>
            <p14:sldId id="326"/>
            <p14:sldId id="327"/>
            <p14:sldId id="395"/>
            <p14:sldId id="260"/>
            <p14:sldId id="328"/>
            <p14:sldId id="329"/>
            <p14:sldId id="330"/>
            <p14:sldId id="331"/>
            <p14:sldId id="332"/>
            <p14:sldId id="396"/>
            <p14:sldId id="398"/>
            <p14:sldId id="397"/>
            <p14:sldId id="294"/>
            <p14:sldId id="348"/>
            <p14:sldId id="347"/>
            <p14:sldId id="349"/>
            <p14:sldId id="257"/>
            <p14:sldId id="282"/>
            <p14:sldId id="351"/>
            <p14:sldId id="350"/>
            <p14:sldId id="352"/>
            <p14:sldId id="447"/>
            <p14:sldId id="382"/>
            <p14:sldId id="446"/>
            <p14:sldId id="445"/>
            <p14:sldId id="264"/>
            <p14:sldId id="265"/>
            <p14:sldId id="384"/>
            <p14:sldId id="385"/>
            <p14:sldId id="386"/>
            <p14:sldId id="383"/>
            <p14:sldId id="387"/>
            <p14:sldId id="279"/>
            <p14:sldId id="390"/>
            <p14:sldId id="388"/>
            <p14:sldId id="389"/>
            <p14:sldId id="298"/>
            <p14:sldId id="280"/>
            <p14:sldId id="268"/>
            <p14:sldId id="394"/>
            <p14:sldId id="393"/>
            <p14:sldId id="392"/>
            <p14:sldId id="448"/>
            <p14:sldId id="391"/>
          </p14:sldIdLst>
        </p14:section>
        <p14:section name="Sample TEI Projects" id="{19BE2071-C077-3E4F-9FE1-47650DBA324A}">
          <p14:sldIdLst>
            <p14:sldId id="273"/>
            <p14:sldId id="451"/>
            <p14:sldId id="450"/>
            <p14:sldId id="299"/>
            <p14:sldId id="300"/>
            <p14:sldId id="302"/>
          </p14:sldIdLst>
        </p14:section>
        <p14:section name="Further Resources" id="{F8B8469A-6E2F-D84C-BF1A-DE92D5B79B98}">
          <p14:sldIdLst>
            <p14:sldId id="303"/>
            <p14:sldId id="453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569"/>
    <p:restoredTop sz="94558"/>
  </p:normalViewPr>
  <p:slideViewPr>
    <p:cSldViewPr snapToGrid="0" snapToObjects="1">
      <p:cViewPr varScale="1">
        <p:scale>
          <a:sx n="54" d="100"/>
          <a:sy n="54" d="100"/>
        </p:scale>
        <p:origin x="232" y="1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notesMaster" Target="notesMasters/notesMaster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presProps" Target="pres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/Relationships>
</file>

<file path=ppt/media/image1.jpeg>
</file>

<file path=ppt/media/image10.png>
</file>

<file path=ppt/media/image11.tiff>
</file>

<file path=ppt/media/image12.png>
</file>

<file path=ppt/media/image13.tiff>
</file>

<file path=ppt/media/image14.png>
</file>

<file path=ppt/media/image15.png>
</file>

<file path=ppt/media/image16.png>
</file>

<file path=ppt/media/image17.tiff>
</file>

<file path=ppt/media/image2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A07582-7CF0-3542-AED5-09A44B155B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C143-0BF9-BF48-A959-8EDFB1559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15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457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36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8028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56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753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260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195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325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081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15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3334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EF971EF2-CEB3-E147-9A11-9FB1ABC6940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155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5" r:id="rId1"/>
    <p:sldLayoutId id="2147484016" r:id="rId2"/>
    <p:sldLayoutId id="2147484017" r:id="rId3"/>
    <p:sldLayoutId id="2147484018" r:id="rId4"/>
    <p:sldLayoutId id="2147484019" r:id="rId5"/>
    <p:sldLayoutId id="2147484020" r:id="rId6"/>
    <p:sldLayoutId id="2147484021" r:id="rId7"/>
    <p:sldLayoutId id="2147484022" r:id="rId8"/>
    <p:sldLayoutId id="2147484023" r:id="rId9"/>
    <p:sldLayoutId id="2147484024" r:id="rId10"/>
    <p:sldLayoutId id="214748402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hyperlink" Target="https://winnifredeatonarchive.github.io/wea/HerJapaneseLover1.html" TargetMode="Externa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shelleygodwinarchive.org/sc/oxford/frankenstein/volume/i/#/p1/mode/std" TargetMode="External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mapoflondon.uvic.ca/stow_1598_CORN1.htm" TargetMode="Externa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pulterproject.northwestern.edu/poems/vm/the-eclipse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hyperlink" Target="http://hedothepolice.org/" TargetMode="Externa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openedition.org/oep/679?lang=en" TargetMode="External"/><Relationship Id="rId2" Type="http://schemas.openxmlformats.org/officeDocument/2006/relationships/hyperlink" Target="https://tei-c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dhsi.org/courses.php" TargetMode="External"/><Relationship Id="rId4" Type="http://schemas.openxmlformats.org/officeDocument/2006/relationships/hyperlink" Target="http://www.tei-c.org/support/learn/teach-yourself-tei/" TargetMode="Externa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pikenlilli.com/projects/dhq/queerfemnotes.html" TargetMode="Externa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EA406F-4C10-46D4-B500-E25F399129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460943-5D44-074A-A182-984FE58F40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611" y="685893"/>
            <a:ext cx="5370974" cy="2989044"/>
          </a:xfrm>
        </p:spPr>
        <p:txBody>
          <a:bodyPr anchor="b">
            <a:normAutofit/>
          </a:bodyPr>
          <a:lstStyle/>
          <a:p>
            <a:r>
              <a:rPr lang="en-US" sz="4400" dirty="0"/>
              <a:t>What is TEXT ENCODING and Why Should I Care?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AF6FB8-9A9B-A940-80D7-8A7C3CA81B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611" y="3849540"/>
            <a:ext cx="5370974" cy="1463040"/>
          </a:xfrm>
        </p:spPr>
        <p:txBody>
          <a:bodyPr anchor="t">
            <a:normAutofit/>
          </a:bodyPr>
          <a:lstStyle/>
          <a:p>
            <a:pPr algn="r"/>
            <a:r>
              <a:rPr lang="en-US" sz="1600" dirty="0"/>
              <a:t>Joey Takeda</a:t>
            </a:r>
          </a:p>
          <a:p>
            <a:pPr algn="r"/>
            <a:r>
              <a:rPr lang="en-US" sz="1600" dirty="0"/>
              <a:t>April 15, 2019</a:t>
            </a:r>
          </a:p>
          <a:p>
            <a:pPr algn="r"/>
            <a:r>
              <a:rPr lang="en-US" sz="1600" dirty="0"/>
              <a:t>Department of English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3301D8-907C-49DD-A2C1-CA4942FAF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11" y="3759161"/>
            <a:ext cx="537097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7435896-2725-A243-BD63-644FEAFB51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29" r="9152"/>
          <a:stretch/>
        </p:blipFill>
        <p:spPr>
          <a:xfrm>
            <a:off x="6497587" y="255934"/>
            <a:ext cx="5178136" cy="636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778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19712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</p:txBody>
      </p:sp>
    </p:spTree>
    <p:extLst>
      <p:ext uri="{BB962C8B-B14F-4D97-AF65-F5344CB8AC3E}">
        <p14:creationId xmlns:p14="http://schemas.microsoft.com/office/powerpoint/2010/main" val="275308470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  <a:p>
            <a:r>
              <a:rPr lang="en-US" dirty="0"/>
              <a:t>A non-profit organization</a:t>
            </a:r>
          </a:p>
        </p:txBody>
      </p:sp>
    </p:spTree>
    <p:extLst>
      <p:ext uri="{BB962C8B-B14F-4D97-AF65-F5344CB8AC3E}">
        <p14:creationId xmlns:p14="http://schemas.microsoft.com/office/powerpoint/2010/main" val="143609505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  <a:p>
            <a:r>
              <a:rPr lang="en-US" dirty="0"/>
              <a:t>A non-profit organization</a:t>
            </a:r>
          </a:p>
          <a:p>
            <a:r>
              <a:rPr lang="en-US" dirty="0"/>
              <a:t>A community or consortium of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4266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  <a:p>
            <a:r>
              <a:rPr lang="en-US" dirty="0"/>
              <a:t>A non-profit organization</a:t>
            </a:r>
          </a:p>
          <a:p>
            <a:r>
              <a:rPr lang="en-US" dirty="0"/>
              <a:t>A community or consortium of users</a:t>
            </a:r>
          </a:p>
          <a:p>
            <a:endParaRPr lang="en-US" dirty="0"/>
          </a:p>
          <a:p>
            <a:r>
              <a:rPr lang="en-US" dirty="0"/>
              <a:t>Website: https://</a:t>
            </a:r>
            <a:r>
              <a:rPr lang="en-US" dirty="0" err="1"/>
              <a:t>tei-c.org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08344038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</p:txBody>
      </p:sp>
    </p:spTree>
    <p:extLst>
      <p:ext uri="{BB962C8B-B14F-4D97-AF65-F5344CB8AC3E}">
        <p14:creationId xmlns:p14="http://schemas.microsoft.com/office/powerpoint/2010/main" val="12513989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3.5.0)</a:t>
            </a:r>
          </a:p>
        </p:txBody>
      </p:sp>
    </p:spTree>
    <p:extLst>
      <p:ext uri="{BB962C8B-B14F-4D97-AF65-F5344CB8AC3E}">
        <p14:creationId xmlns:p14="http://schemas.microsoft.com/office/powerpoint/2010/main" val="101491453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3.5.0)</a:t>
            </a:r>
          </a:p>
          <a:p>
            <a:r>
              <a:rPr lang="en-US" dirty="0"/>
              <a:t>Offers a rich vocabulary and method to encode </a:t>
            </a:r>
          </a:p>
        </p:txBody>
      </p:sp>
    </p:spTree>
    <p:extLst>
      <p:ext uri="{BB962C8B-B14F-4D97-AF65-F5344CB8AC3E}">
        <p14:creationId xmlns:p14="http://schemas.microsoft.com/office/powerpoint/2010/main" val="100213209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3.5.0)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22036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3.5.0)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99206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3.5.0)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867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55629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3.5.0)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Linguistic features: </a:t>
            </a:r>
            <a:r>
              <a:rPr lang="en-US" dirty="0"/>
              <a:t>morphemes, feature structures, orthographic form, </a:t>
            </a:r>
            <a:r>
              <a:rPr lang="en-US" dirty="0" err="1"/>
              <a:t>etc</a:t>
            </a:r>
            <a:endParaRPr lang="en-US" dirty="0"/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7419215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3.5.0)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Linguistic features: </a:t>
            </a:r>
            <a:r>
              <a:rPr lang="en-US" dirty="0"/>
              <a:t>morphemes, feature structures, orthographic form,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Spoken features: </a:t>
            </a:r>
            <a:r>
              <a:rPr lang="en-US" dirty="0"/>
              <a:t>incidents, pauses, shifts, ”communicative phenomenon”, </a:t>
            </a:r>
            <a:r>
              <a:rPr lang="en-US" dirty="0" err="1"/>
              <a:t>etc</a:t>
            </a:r>
            <a:r>
              <a:rPr lang="en-US" dirty="0"/>
              <a:t> </a:t>
            </a:r>
            <a:endParaRPr lang="en-US" b="1" dirty="0"/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1761720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3.5.0)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Linguistic features: </a:t>
            </a:r>
            <a:r>
              <a:rPr lang="en-US" dirty="0"/>
              <a:t>morphemes, feature structures, orthographic form,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Spoken features: </a:t>
            </a:r>
            <a:r>
              <a:rPr lang="en-US" dirty="0"/>
              <a:t>incidents, pauses, shifts, ”communicative phenomenon”, </a:t>
            </a:r>
            <a:r>
              <a:rPr lang="en-US" dirty="0" err="1"/>
              <a:t>etc</a:t>
            </a:r>
            <a:r>
              <a:rPr lang="en-US" dirty="0"/>
              <a:t> </a:t>
            </a:r>
          </a:p>
          <a:p>
            <a:pPr lvl="1"/>
            <a:r>
              <a:rPr lang="en-US" b="1" dirty="0"/>
              <a:t>Metadata: </a:t>
            </a:r>
            <a:r>
              <a:rPr lang="en-US" dirty="0"/>
              <a:t>various classification schemes, provenance, manuscript description, </a:t>
            </a:r>
            <a:r>
              <a:rPr lang="en-US" dirty="0" err="1"/>
              <a:t>etc</a:t>
            </a:r>
            <a:endParaRPr lang="en-US" b="1" dirty="0"/>
          </a:p>
          <a:p>
            <a:pPr lvl="1"/>
            <a:r>
              <a:rPr lang="en-US" b="1" dirty="0"/>
              <a:t>+++++</a:t>
            </a:r>
          </a:p>
        </p:txBody>
      </p:sp>
    </p:spTree>
    <p:extLst>
      <p:ext uri="{BB962C8B-B14F-4D97-AF65-F5344CB8AC3E}">
        <p14:creationId xmlns:p14="http://schemas.microsoft.com/office/powerpoint/2010/main" val="226861888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</p:spTree>
    <p:extLst>
      <p:ext uri="{BB962C8B-B14F-4D97-AF65-F5344CB8AC3E}">
        <p14:creationId xmlns:p14="http://schemas.microsoft.com/office/powerpoint/2010/main" val="2553902035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47ADF-2705-254E-8E7F-1D1B01B0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Encoding Initiative (originally called the Guidelines for Text Encoding and Interchange)</a:t>
            </a:r>
          </a:p>
        </p:txBody>
      </p:sp>
    </p:spTree>
    <p:extLst>
      <p:ext uri="{BB962C8B-B14F-4D97-AF65-F5344CB8AC3E}">
        <p14:creationId xmlns:p14="http://schemas.microsoft.com/office/powerpoint/2010/main" val="211340146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47ADF-2705-254E-8E7F-1D1B01B0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Encoding Initiative (originally called the Guidelines for Text Encoding and Interchange)</a:t>
            </a:r>
          </a:p>
          <a:p>
            <a:r>
              <a:rPr lang="en-US" dirty="0"/>
              <a:t>Started in the late 1980s in response to the boom in “humanities computing”</a:t>
            </a:r>
          </a:p>
        </p:txBody>
      </p:sp>
    </p:spTree>
    <p:extLst>
      <p:ext uri="{BB962C8B-B14F-4D97-AF65-F5344CB8AC3E}">
        <p14:creationId xmlns:p14="http://schemas.microsoft.com/office/powerpoint/2010/main" val="315147782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47ADF-2705-254E-8E7F-1D1B01B0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Encoding Initiative (originally called the Guidelines for Text Encoding and Interchange)</a:t>
            </a:r>
          </a:p>
          <a:p>
            <a:r>
              <a:rPr lang="en-US" dirty="0"/>
              <a:t>Started in the late 1980s in response to the boom in “humanities computing”</a:t>
            </a:r>
          </a:p>
          <a:p>
            <a:r>
              <a:rPr lang="en-US" dirty="0"/>
              <a:t>Wanted to provide a framework and a set of principles for encoding texts that could be widely adopted</a:t>
            </a:r>
          </a:p>
        </p:txBody>
      </p:sp>
    </p:spTree>
    <p:extLst>
      <p:ext uri="{BB962C8B-B14F-4D97-AF65-F5344CB8AC3E}">
        <p14:creationId xmlns:p14="http://schemas.microsoft.com/office/powerpoint/2010/main" val="149752384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A9A04-CBF9-484A-9A7D-36D69A3DF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404" y="1053994"/>
            <a:ext cx="5680587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sz="2000" dirty="0"/>
              <a:t>Within the noisy market place of the </a:t>
            </a:r>
            <a:r>
              <a:rPr lang="en-CA" sz="2000" i="1" dirty="0"/>
              <a:t>Digital Humanities</a:t>
            </a:r>
            <a:r>
              <a:rPr lang="en-CA" sz="2000" dirty="0"/>
              <a:t>, the TEI is a kind of senior member, an annoying parental figure for some, a benevolent one for others, something just too old-fashioned even to be considered for others. Yet, over the last decade, it has become increasingly clear that the TEI is part of what makes the digital humanities happen.</a:t>
            </a:r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sz="2000" dirty="0"/>
              <a:t>(</a:t>
            </a:r>
            <a:r>
              <a:rPr lang="en-CA" sz="2000" dirty="0" err="1"/>
              <a:t>Burnard</a:t>
            </a:r>
            <a:r>
              <a:rPr lang="en-CA" sz="2000" dirty="0"/>
              <a:t>, “Conclusion”, para. 1)</a:t>
            </a: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23D1E6-B838-B547-A07D-5A9C99055828}"/>
              </a:ext>
            </a:extLst>
          </p:cNvPr>
          <p:cNvSpPr/>
          <p:nvPr/>
        </p:nvSpPr>
        <p:spPr>
          <a:xfrm>
            <a:off x="565079" y="472611"/>
            <a:ext cx="421240" cy="14897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EDA211-2DF8-A943-9358-59E7402B3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19" y="1053994"/>
            <a:ext cx="2979506" cy="465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62430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95839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657D-3EBC-C247-A68C-AD0B8D6C8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language that describes how a text should be displayed online or in print. It should always concern the performative and expressive significance of the input, not the aesthetics of the output.</a:t>
            </a:r>
          </a:p>
        </p:txBody>
      </p:sp>
    </p:spTree>
    <p:extLst>
      <p:ext uri="{BB962C8B-B14F-4D97-AF65-F5344CB8AC3E}">
        <p14:creationId xmlns:p14="http://schemas.microsoft.com/office/powerpoint/2010/main" val="288024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32554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657D-3EBC-C247-A68C-AD0B8D6C8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language that describes how a text should be displayed online or in print. It should always concern the performative and expressive significance of the input, not the aesthetics of the output.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programming language; that is, encoding your texts in TEI does not automatically </a:t>
            </a:r>
            <a:r>
              <a:rPr lang="en-US" i="1" dirty="0"/>
              <a:t>do </a:t>
            </a:r>
            <a:r>
              <a:rPr lang="en-US" dirty="0"/>
              <a:t>anything to them</a:t>
            </a:r>
          </a:p>
        </p:txBody>
      </p:sp>
    </p:spTree>
    <p:extLst>
      <p:ext uri="{BB962C8B-B14F-4D97-AF65-F5344CB8AC3E}">
        <p14:creationId xmlns:p14="http://schemas.microsoft.com/office/powerpoint/2010/main" val="3699952962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657D-3EBC-C247-A68C-AD0B8D6C8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language that describes how a text should be displayed online or in print. It should always concern the performative and expressive significance of the input, not the aesthetics of the output.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programming language; that is, encoding your texts in TEI does not automatically </a:t>
            </a:r>
            <a:r>
              <a:rPr lang="en-US" i="1" dirty="0"/>
              <a:t>do </a:t>
            </a:r>
            <a:r>
              <a:rPr lang="en-US" dirty="0"/>
              <a:t>anything to them</a:t>
            </a:r>
          </a:p>
          <a:p>
            <a:pPr lvl="1"/>
            <a:r>
              <a:rPr lang="en-US" dirty="0"/>
              <a:t>Caveat: There are many, many tools for transforming TEI into other formats (Word documents, PDFs, and, of course, websites)</a:t>
            </a:r>
          </a:p>
        </p:txBody>
      </p:sp>
    </p:spTree>
    <p:extLst>
      <p:ext uri="{BB962C8B-B14F-4D97-AF65-F5344CB8AC3E}">
        <p14:creationId xmlns:p14="http://schemas.microsoft.com/office/powerpoint/2010/main" val="2229414766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A7164-1225-7346-B056-3A7738B3E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D1E87-46A8-9F45-9265-0CB1F9581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 dirty="0" err="1"/>
              <a:t>colours</a:t>
            </a:r>
            <a:r>
              <a:rPr lang="en-US" dirty="0"/>
              <a:t> did your group use for encoding different things?</a:t>
            </a:r>
          </a:p>
          <a:p>
            <a:r>
              <a:rPr lang="en-US" dirty="0"/>
              <a:t>The same </a:t>
            </a:r>
            <a:r>
              <a:rPr lang="en-US" dirty="0" err="1"/>
              <a:t>colours</a:t>
            </a:r>
            <a:r>
              <a:rPr lang="en-US" dirty="0"/>
              <a:t> as another group?</a:t>
            </a:r>
          </a:p>
        </p:txBody>
      </p:sp>
    </p:spTree>
    <p:extLst>
      <p:ext uri="{BB962C8B-B14F-4D97-AF65-F5344CB8AC3E}">
        <p14:creationId xmlns:p14="http://schemas.microsoft.com/office/powerpoint/2010/main" val="17126794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07355-118E-D046-A6CE-844C7EEA6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EF1F-39AE-6643-B292-7A4A50871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Recall the XML that describes the book from earlier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8448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</p:spTree>
    <p:extLst>
      <p:ext uri="{BB962C8B-B14F-4D97-AF65-F5344CB8AC3E}">
        <p14:creationId xmlns:p14="http://schemas.microsoft.com/office/powerpoint/2010/main" val="1642749271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07355-118E-D046-A6CE-844C7EEA6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EF1F-39AE-6643-B292-7A4A50871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else could it be written?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55669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07355-118E-D046-A6CE-844C7EEA6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EF1F-39AE-6643-B292-7A4A50871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else could it be written?</a:t>
            </a:r>
          </a:p>
          <a:p>
            <a:endParaRPr lang="en-US" dirty="0"/>
          </a:p>
          <a:p>
            <a:r>
              <a:rPr lang="en-CA" dirty="0"/>
              <a:t>&lt;book&gt;</a:t>
            </a:r>
            <a:br>
              <a:rPr lang="en-CA" dirty="0"/>
            </a:br>
            <a:r>
              <a:rPr lang="en-CA" dirty="0"/>
              <a:t>    &lt;</a:t>
            </a:r>
            <a:r>
              <a:rPr lang="en-CA" dirty="0" err="1"/>
              <a:t>ch</a:t>
            </a:r>
            <a:r>
              <a:rPr lang="en-CA" dirty="0"/>
              <a:t>&gt;</a:t>
            </a:r>
            <a:br>
              <a:rPr lang="en-CA" dirty="0"/>
            </a:br>
            <a:r>
              <a:rPr lang="en-CA" dirty="0"/>
              <a:t>        &lt;para&gt;</a:t>
            </a:r>
            <a:br>
              <a:rPr lang="en-CA" dirty="0"/>
            </a:br>
            <a:r>
              <a:rPr lang="en-CA" dirty="0"/>
              <a:t>            &lt;w&gt;</a:t>
            </a:r>
            <a:br>
              <a:rPr lang="en-CA" dirty="0"/>
            </a:br>
            <a:r>
              <a:rPr lang="en-CA" dirty="0"/>
              <a:t>                &lt;c&gt;&lt;/c&gt;</a:t>
            </a:r>
            <a:br>
              <a:rPr lang="en-CA" dirty="0"/>
            </a:br>
            <a:r>
              <a:rPr lang="en-CA" dirty="0"/>
              <a:t>            &lt;/w&gt;</a:t>
            </a:r>
            <a:br>
              <a:rPr lang="en-CA" dirty="0"/>
            </a:br>
            <a:r>
              <a:rPr lang="en-CA" dirty="0"/>
              <a:t>        &lt;/para&gt;</a:t>
            </a:r>
            <a:br>
              <a:rPr lang="en-CA" dirty="0"/>
            </a:br>
            <a:r>
              <a:rPr lang="en-CA" dirty="0"/>
              <a:t>    &lt;/</a:t>
            </a:r>
            <a:r>
              <a:rPr lang="en-CA" dirty="0" err="1"/>
              <a:t>ch</a:t>
            </a:r>
            <a:r>
              <a:rPr lang="en-CA" dirty="0"/>
              <a:t>&gt;</a:t>
            </a:r>
            <a:br>
              <a:rPr lang="en-CA" dirty="0"/>
            </a:br>
            <a:r>
              <a:rPr lang="en-CA" dirty="0"/>
              <a:t>&lt;/book&gt;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6244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688249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10642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984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lvl="1"/>
            <a:r>
              <a:rPr lang="en-US" dirty="0"/>
              <a:t>Bold for </a:t>
            </a:r>
            <a:r>
              <a:rPr lang="en-US" b="1" dirty="0"/>
              <a:t>extra-emphasis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51215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r>
              <a:rPr lang="en-US" dirty="0"/>
              <a:t>All paragraphs must be called &lt;p&gt;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781862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r>
              <a:rPr lang="en-US" dirty="0"/>
              <a:t>All paragraphs must be called &lt;p&gt;</a:t>
            </a:r>
          </a:p>
          <a:p>
            <a:r>
              <a:rPr lang="en-US" dirty="0"/>
              <a:t>All words must be called &lt;w&gt;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44371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r>
              <a:rPr lang="en-US" dirty="0"/>
              <a:t>All paragraphs must be called &lt;p&gt;</a:t>
            </a:r>
          </a:p>
          <a:p>
            <a:r>
              <a:rPr lang="en-US" dirty="0"/>
              <a:t>All words must be called &lt;w&gt;</a:t>
            </a:r>
          </a:p>
          <a:p>
            <a:r>
              <a:rPr lang="en-US" dirty="0"/>
              <a:t>+++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984245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</p:spTree>
    <p:extLst>
      <p:ext uri="{BB962C8B-B14F-4D97-AF65-F5344CB8AC3E}">
        <p14:creationId xmlns:p14="http://schemas.microsoft.com/office/powerpoint/2010/main" val="3591012574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A581E-3B5D-B843-AFE3-1C1F633DA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2212" y="2306548"/>
            <a:ext cx="9720071" cy="4023360"/>
          </a:xfrm>
        </p:spPr>
        <p:txBody>
          <a:bodyPr/>
          <a:lstStyle/>
          <a:p>
            <a:r>
              <a:rPr lang="en-US" dirty="0"/>
              <a:t>Root &lt;TEI&gt; element</a:t>
            </a:r>
          </a:p>
        </p:txBody>
      </p:sp>
    </p:spTree>
    <p:extLst>
      <p:ext uri="{BB962C8B-B14F-4D97-AF65-F5344CB8AC3E}">
        <p14:creationId xmlns:p14="http://schemas.microsoft.com/office/powerpoint/2010/main" val="1066376793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A581E-3B5D-B843-AFE3-1C1F633DA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&lt;TEI&gt; element</a:t>
            </a:r>
          </a:p>
          <a:p>
            <a:r>
              <a:rPr lang="en-US" dirty="0"/>
              <a:t>A &lt;</a:t>
            </a:r>
            <a:r>
              <a:rPr lang="en-US" dirty="0" err="1"/>
              <a:t>teiHeader</a:t>
            </a:r>
            <a:r>
              <a:rPr lang="en-US" dirty="0"/>
              <a:t>&gt; that describes both the </a:t>
            </a:r>
            <a:r>
              <a:rPr lang="en-US" i="1" dirty="0"/>
              <a:t>file </a:t>
            </a:r>
            <a:r>
              <a:rPr lang="en-US" dirty="0"/>
              <a:t>and the </a:t>
            </a:r>
            <a:r>
              <a:rPr lang="en-US" i="1" dirty="0"/>
              <a:t>primary source </a:t>
            </a:r>
            <a:r>
              <a:rPr lang="en-US" dirty="0"/>
              <a:t>that you are transcribing (if applicable)</a:t>
            </a:r>
          </a:p>
        </p:txBody>
      </p:sp>
    </p:spTree>
    <p:extLst>
      <p:ext uri="{BB962C8B-B14F-4D97-AF65-F5344CB8AC3E}">
        <p14:creationId xmlns:p14="http://schemas.microsoft.com/office/powerpoint/2010/main" val="506226155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A581E-3B5D-B843-AFE3-1C1F633DA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&lt;TEI&gt; element</a:t>
            </a:r>
          </a:p>
          <a:p>
            <a:r>
              <a:rPr lang="en-US" dirty="0"/>
              <a:t>A &lt;</a:t>
            </a:r>
            <a:r>
              <a:rPr lang="en-US" dirty="0" err="1"/>
              <a:t>teiHeader</a:t>
            </a:r>
            <a:r>
              <a:rPr lang="en-US" dirty="0"/>
              <a:t>&gt; that describes both the </a:t>
            </a:r>
            <a:r>
              <a:rPr lang="en-US" i="1" dirty="0"/>
              <a:t>file </a:t>
            </a:r>
            <a:r>
              <a:rPr lang="en-US" dirty="0"/>
              <a:t>and the </a:t>
            </a:r>
            <a:r>
              <a:rPr lang="en-US" i="1" dirty="0"/>
              <a:t>primary source </a:t>
            </a:r>
            <a:r>
              <a:rPr lang="en-US" dirty="0"/>
              <a:t>that you are transcribing (if applicable)</a:t>
            </a:r>
          </a:p>
          <a:p>
            <a:r>
              <a:rPr lang="en-US" dirty="0"/>
              <a:t>A &lt;text&gt;  that contains the text of the document</a:t>
            </a:r>
          </a:p>
          <a:p>
            <a:pPr lvl="1"/>
            <a:r>
              <a:rPr lang="en-US" dirty="0"/>
              <a:t>Within text, you can have a &lt;front&gt;, &lt;body&gt;, or &lt;back&gt;</a:t>
            </a:r>
          </a:p>
        </p:txBody>
      </p:sp>
    </p:spTree>
    <p:extLst>
      <p:ext uri="{BB962C8B-B14F-4D97-AF65-F5344CB8AC3E}">
        <p14:creationId xmlns:p14="http://schemas.microsoft.com/office/powerpoint/2010/main" val="1489303705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3279" y="502319"/>
            <a:ext cx="6261100" cy="1143000"/>
          </a:xfrm>
        </p:spPr>
        <p:txBody>
          <a:bodyPr>
            <a:normAutofit fontScale="90000"/>
          </a:bodyPr>
          <a:lstStyle/>
          <a:p>
            <a:r>
              <a:rPr lang="en-CA" dirty="0"/>
              <a:t>TEI is for Data and Metadata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8900" y="2032001"/>
            <a:ext cx="2540668" cy="391160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CA" dirty="0"/>
              <a:t>&lt;TEI&gt;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&lt;</a:t>
            </a:r>
            <a:r>
              <a:rPr lang="en-CA" dirty="0" err="1">
                <a:solidFill>
                  <a:schemeClr val="accent6">
                    <a:lumMod val="75000"/>
                  </a:schemeClr>
                </a:solidFill>
              </a:rPr>
              <a:t>teiHeader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&lt;/</a:t>
            </a:r>
            <a:r>
              <a:rPr lang="en-CA" dirty="0" err="1">
                <a:solidFill>
                  <a:schemeClr val="accent6">
                    <a:lumMod val="75000"/>
                  </a:schemeClr>
                </a:solidFill>
              </a:rPr>
              <a:t>teiHeader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&lt;text&gt;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&lt;/text&gt;</a:t>
            </a:r>
          </a:p>
          <a:p>
            <a:pPr marL="0" indent="0">
              <a:buNone/>
            </a:pPr>
            <a:r>
              <a:rPr lang="en-CA" dirty="0"/>
              <a:t>&lt;/TEI&gt;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723189" y="2375764"/>
            <a:ext cx="2460124" cy="703848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metadata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723189" y="3350127"/>
            <a:ext cx="2460124" cy="63767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data</a:t>
            </a:r>
          </a:p>
        </p:txBody>
      </p:sp>
      <p:sp>
        <p:nvSpPr>
          <p:cNvPr id="8" name="Rectangle 7"/>
          <p:cNvSpPr/>
          <p:nvPr/>
        </p:nvSpPr>
        <p:spPr>
          <a:xfrm>
            <a:off x="5392154" y="2032001"/>
            <a:ext cx="3122194" cy="3911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585143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4FC2D-31C2-C84E-A31F-456183B91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TEI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F571C0-86AA-0248-A846-A41B1CCD0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8108" y="1547714"/>
            <a:ext cx="8807063" cy="4629249"/>
          </a:xfrm>
        </p:spPr>
      </p:pic>
    </p:spTree>
    <p:extLst>
      <p:ext uri="{BB962C8B-B14F-4D97-AF65-F5344CB8AC3E}">
        <p14:creationId xmlns:p14="http://schemas.microsoft.com/office/powerpoint/2010/main" val="4178228994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</p:spTree>
    <p:extLst>
      <p:ext uri="{BB962C8B-B14F-4D97-AF65-F5344CB8AC3E}">
        <p14:creationId xmlns:p14="http://schemas.microsoft.com/office/powerpoint/2010/main" val="2949336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lvl="1"/>
            <a:r>
              <a:rPr lang="en-US" dirty="0"/>
              <a:t>Bold for </a:t>
            </a:r>
            <a:r>
              <a:rPr lang="en-US" b="1" dirty="0"/>
              <a:t>extra-emphasis</a:t>
            </a:r>
          </a:p>
          <a:p>
            <a:pPr lvl="1"/>
            <a:r>
              <a:rPr lang="en-US" dirty="0"/>
              <a:t>Quotation marks for “outside attribution” or “skepticism”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469271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37851-2D5F-744B-829D-4D6C2D20D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the TEI is huge (569 elements)</a:t>
            </a:r>
          </a:p>
        </p:txBody>
      </p:sp>
    </p:spTree>
    <p:extLst>
      <p:ext uri="{BB962C8B-B14F-4D97-AF65-F5344CB8AC3E}">
        <p14:creationId xmlns:p14="http://schemas.microsoft.com/office/powerpoint/2010/main" val="3697570663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37851-2D5F-744B-829D-4D6C2D20D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the TEI is huge (569 elements)</a:t>
            </a:r>
          </a:p>
          <a:p>
            <a:r>
              <a:rPr lang="en-US" dirty="0"/>
              <a:t>No one uses the entirety of the TEI </a:t>
            </a:r>
            <a:r>
              <a:rPr lang="en-US" dirty="0" err="1"/>
              <a:t>tagset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281091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37851-2D5F-744B-829D-4D6C2D20D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the TEI is huge (569 elements)</a:t>
            </a:r>
          </a:p>
          <a:p>
            <a:r>
              <a:rPr lang="en-US" dirty="0"/>
              <a:t>No one uses the entirety of the TEI </a:t>
            </a:r>
            <a:r>
              <a:rPr lang="en-US" dirty="0" err="1"/>
              <a:t>tagset</a:t>
            </a:r>
            <a:endParaRPr lang="en-US" dirty="0"/>
          </a:p>
          <a:p>
            <a:r>
              <a:rPr lang="en-US" dirty="0"/>
              <a:t>Individual projects </a:t>
            </a:r>
            <a:r>
              <a:rPr lang="en-US" i="1" dirty="0"/>
              <a:t>customize </a:t>
            </a:r>
            <a:r>
              <a:rPr lang="en-US" dirty="0"/>
              <a:t>the TEI for their own needs, usually using a small subset of the overall </a:t>
            </a:r>
            <a:r>
              <a:rPr lang="en-US" dirty="0" err="1"/>
              <a:t>tagset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8409546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37851-2D5F-744B-829D-4D6C2D20D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the TEI is huge (569 elements)</a:t>
            </a:r>
          </a:p>
          <a:p>
            <a:r>
              <a:rPr lang="en-US" dirty="0"/>
              <a:t>No one uses the entirety of the TEI </a:t>
            </a:r>
            <a:r>
              <a:rPr lang="en-US" dirty="0" err="1"/>
              <a:t>tagset</a:t>
            </a:r>
            <a:endParaRPr lang="en-US" dirty="0"/>
          </a:p>
          <a:p>
            <a:r>
              <a:rPr lang="en-US" dirty="0"/>
              <a:t>Individual projects </a:t>
            </a:r>
            <a:r>
              <a:rPr lang="en-US" i="1" dirty="0"/>
              <a:t>customize </a:t>
            </a:r>
            <a:r>
              <a:rPr lang="en-US" dirty="0"/>
              <a:t>the TEI for their own needs, usually using a small subset of the overall </a:t>
            </a:r>
            <a:r>
              <a:rPr lang="en-US" dirty="0" err="1"/>
              <a:t>tagset</a:t>
            </a:r>
            <a:r>
              <a:rPr lang="en-US" dirty="0"/>
              <a:t> </a:t>
            </a:r>
          </a:p>
          <a:p>
            <a:r>
              <a:rPr lang="en-US" dirty="0"/>
              <a:t>E.g. Drama projects will use the drama </a:t>
            </a:r>
            <a:r>
              <a:rPr lang="en-US" dirty="0" err="1"/>
              <a:t>tagset</a:t>
            </a:r>
            <a:r>
              <a:rPr lang="en-US" dirty="0"/>
              <a:t> (&lt;</a:t>
            </a:r>
            <a:r>
              <a:rPr lang="en-US" dirty="0" err="1"/>
              <a:t>sp</a:t>
            </a:r>
            <a:r>
              <a:rPr lang="en-US" dirty="0"/>
              <a:t>&gt; for speech, &lt;speaker&gt; for speaker, et cetera) and discard the linguistic/dictionary </a:t>
            </a:r>
            <a:r>
              <a:rPr lang="en-US" dirty="0" err="1"/>
              <a:t>tagset</a:t>
            </a:r>
            <a:r>
              <a:rPr lang="en-US" dirty="0"/>
              <a:t> (&lt;entry&gt; for dictionary entries, &lt;m&gt; for morpheme,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817414404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74253-16BD-D648-A815-2EA2E610A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 was A LOT of information in a very short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81F61-6F9E-934C-8079-357AD3859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542751679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FD12A5BA-B063-4B33-AB08-86CF7D23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07DFAF29-6BD8-4A93-A292-D6A8C6EFB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F3BB34A6-31BD-4BBB-A8C8-C3E81A71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F49551-164C-8A4F-AC24-FB4F7CCCC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8134" y="640080"/>
            <a:ext cx="6293689" cy="36524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Sample TEI Projects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C182B512-1AEF-054E-8552-3FC77940D3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29" r="9152"/>
          <a:stretch/>
        </p:blipFill>
        <p:spPr>
          <a:xfrm>
            <a:off x="633999" y="963861"/>
            <a:ext cx="3993942" cy="4911450"/>
          </a:xfrm>
          <a:prstGeom prst="rect">
            <a:avLst/>
          </a:prstGeom>
        </p:spPr>
      </p:pic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FF4E9B4-BE85-45F4-8672-47D51F14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09640" y="4388141"/>
            <a:ext cx="5852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777996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12A5BA-B063-4B33-AB08-86CF7D23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7DFAF29-6BD8-4A93-A292-D6A8C6EFB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F3BB34A6-31BD-4BBB-A8C8-C3E81A71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54B37B-250B-644A-923D-C30A12247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8134" y="640080"/>
            <a:ext cx="6293689" cy="365240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pc="200">
                <a:solidFill>
                  <a:schemeClr val="tx1">
                    <a:lumMod val="85000"/>
                    <a:lumOff val="15000"/>
                  </a:schemeClr>
                </a:solidFill>
              </a:rPr>
              <a:t>The Winnifred eaton Archive</a:t>
            </a:r>
          </a:p>
        </p:txBody>
      </p:sp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B4528BE9-52CF-2840-AF5D-6975AE6906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735" y="620720"/>
            <a:ext cx="3778469" cy="559773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FF4E9B4-BE85-45F4-8672-47D51F14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09640" y="4388141"/>
            <a:ext cx="5852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9501339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F7FAA46-F63C-45FE-B4F0-A7E677E9F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A9B7795-7E78-4F68-B6FE-6ECC9165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62F97DB-9183-4E6E-8155-7BC67242D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54B37B-250B-644A-923D-C30A12247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11" y="685893"/>
            <a:ext cx="3566407" cy="29890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spc="200"/>
              <a:t>The Shelley-Godwin Archive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1ADB2A-A571-40A6-AC59-210251294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10" y="3759161"/>
            <a:ext cx="3566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6A0DEB35-C73A-F849-9627-E8452258A6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02" r="9187" b="1"/>
          <a:stretch/>
        </p:blipFill>
        <p:spPr>
          <a:xfrm>
            <a:off x="4654984" y="975"/>
            <a:ext cx="7533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936982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D12A5BA-B063-4B33-AB08-86CF7D23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7DFAF29-6BD8-4A93-A292-D6A8C6EFB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A01913F-3FBD-4B62-92CF-D2B8A6741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7DB94-31BF-EE42-AAD3-08F69750E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805" y="640080"/>
            <a:ext cx="3378099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spc="200"/>
              <a:t>The Map of Early Modern London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B0A898-5387-4E99-A785-462A85DC0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0698" y="3765314"/>
            <a:ext cx="32004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507D8FAF-461B-114F-9C70-A05F106AC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984" y="1575936"/>
            <a:ext cx="6896936" cy="370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79076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22">
            <a:extLst>
              <a:ext uri="{FF2B5EF4-FFF2-40B4-BE49-F238E27FC236}">
                <a16:creationId xmlns:a16="http://schemas.microsoft.com/office/drawing/2014/main" id="{6F7FAA46-F63C-45FE-B4F0-A7E677E9F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4" name="Straight Connector 24">
            <a:extLst>
              <a:ext uri="{FF2B5EF4-FFF2-40B4-BE49-F238E27FC236}">
                <a16:creationId xmlns:a16="http://schemas.microsoft.com/office/drawing/2014/main" id="{DA9B7795-7E78-4F68-B6FE-6ECC9165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54B37B-250B-644A-923D-C30A12247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pc="200" dirty="0"/>
              <a:t>The </a:t>
            </a:r>
            <a:r>
              <a:rPr lang="en-US" spc="200" dirty="0" err="1"/>
              <a:t>Pulter</a:t>
            </a:r>
            <a:r>
              <a:rPr lang="en-US" spc="200" dirty="0"/>
              <a:t> project</a:t>
            </a: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D9D1535E-9987-8D4B-B98C-0C325E8D1B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85" b="21426"/>
          <a:stretch/>
        </p:blipFill>
        <p:spPr>
          <a:xfrm>
            <a:off x="20" y="10"/>
            <a:ext cx="12191980" cy="45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392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lvl="1"/>
            <a:r>
              <a:rPr lang="en-US" dirty="0"/>
              <a:t>Bold for </a:t>
            </a:r>
            <a:r>
              <a:rPr lang="en-US" b="1" dirty="0"/>
              <a:t>extra-emphasis</a:t>
            </a:r>
          </a:p>
          <a:p>
            <a:pPr lvl="1"/>
            <a:r>
              <a:rPr lang="en-US" dirty="0"/>
              <a:t>Quotation marks for “outside attribution” or “skepticism”</a:t>
            </a:r>
          </a:p>
          <a:p>
            <a:pPr lvl="1"/>
            <a:r>
              <a:rPr lang="en-US" dirty="0"/>
              <a:t>All capitals to YELL</a:t>
            </a:r>
          </a:p>
          <a:p>
            <a:pPr marL="128016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088493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52F63-FE3A-D24B-9C02-DCB09E7DB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 Do the Police in Different Voices</a:t>
            </a:r>
          </a:p>
        </p:txBody>
      </p:sp>
      <p:pic>
        <p:nvPicPr>
          <p:cNvPr id="4" name="Content Placeholder 3">
            <a:hlinkClick r:id="rId2"/>
            <a:extLst>
              <a:ext uri="{FF2B5EF4-FFF2-40B4-BE49-F238E27FC236}">
                <a16:creationId xmlns:a16="http://schemas.microsoft.com/office/drawing/2014/main" id="{DA00D24F-6FD3-C846-B289-2C44FF660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668033"/>
            <a:ext cx="10515600" cy="227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84440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E613C-4A3A-0142-8F9E-8DE68EC46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F8689-2DBB-294B-B0CB-C778A319C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TEI’s website: </a:t>
            </a:r>
            <a:r>
              <a:rPr lang="en-US" dirty="0">
                <a:hlinkClick r:id="rId2"/>
              </a:rPr>
              <a:t>https://tei-c.org</a:t>
            </a:r>
            <a:endParaRPr lang="en-US" dirty="0"/>
          </a:p>
          <a:p>
            <a:r>
              <a:rPr lang="en-US" dirty="0"/>
              <a:t>TEI by Example: http://</a:t>
            </a:r>
            <a:r>
              <a:rPr lang="en-US" dirty="0" err="1"/>
              <a:t>teibyexample.org</a:t>
            </a:r>
            <a:r>
              <a:rPr lang="en-US" dirty="0"/>
              <a:t>/</a:t>
            </a:r>
          </a:p>
          <a:p>
            <a:r>
              <a:rPr lang="en-US" dirty="0"/>
              <a:t>Lou </a:t>
            </a:r>
            <a:r>
              <a:rPr lang="en-US" dirty="0" err="1"/>
              <a:t>Burnard</a:t>
            </a:r>
            <a:r>
              <a:rPr lang="en-US" dirty="0"/>
              <a:t>, </a:t>
            </a:r>
            <a:r>
              <a:rPr lang="en-US" i="1" dirty="0"/>
              <a:t>What is the Text Encoding Initiative?: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https://books.openedition.org/oep/679?lang=en</a:t>
            </a:r>
            <a:endParaRPr lang="en-US" dirty="0"/>
          </a:p>
          <a:p>
            <a:r>
              <a:rPr lang="en-US" dirty="0"/>
              <a:t>Teach Yourself TEI: </a:t>
            </a:r>
            <a:r>
              <a:rPr lang="en-US" dirty="0">
                <a:hlinkClick r:id="rId4"/>
              </a:rPr>
              <a:t>http://www.tei-c.org/support/learn/teach-yourself-tei/</a:t>
            </a:r>
            <a:endParaRPr lang="en-US" dirty="0"/>
          </a:p>
          <a:p>
            <a:r>
              <a:rPr lang="en-US" dirty="0"/>
              <a:t>DHSI @ </a:t>
            </a:r>
            <a:r>
              <a:rPr lang="en-US" dirty="0" err="1"/>
              <a:t>UVic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http://www.dhsi.org/courses.php</a:t>
            </a:r>
            <a:r>
              <a:rPr lang="en-US" dirty="0"/>
              <a:t> (Scholarships available through DHSI for UBC students)</a:t>
            </a:r>
          </a:p>
        </p:txBody>
      </p:sp>
    </p:spTree>
    <p:extLst>
      <p:ext uri="{BB962C8B-B14F-4D97-AF65-F5344CB8AC3E}">
        <p14:creationId xmlns:p14="http://schemas.microsoft.com/office/powerpoint/2010/main" val="3327260130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28EFB-D767-EC49-96A6-142854F76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32210-22C0-0245-9FB6-31F3B993C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Kirschenbaum, Matthew. “What is Digital Humanities and What’s It Doing in English Departments?” </a:t>
            </a:r>
            <a:r>
              <a:rPr lang="en-US" i="1" dirty="0"/>
              <a:t>ADE Bulletin</a:t>
            </a:r>
            <a:r>
              <a:rPr lang="en-US" dirty="0"/>
              <a:t>, no. 150, 2010. </a:t>
            </a:r>
          </a:p>
          <a:p>
            <a:r>
              <a:rPr lang="en-US" dirty="0"/>
              <a:t>MacPherson, Tara. “Why are the Digital Humanities So White?” </a:t>
            </a:r>
            <a:r>
              <a:rPr lang="en-US" i="1" dirty="0"/>
              <a:t>Debates in the Digital Humanities, </a:t>
            </a:r>
            <a:r>
              <a:rPr lang="en-US" dirty="0"/>
              <a:t>ed. Matthew K. Gold, University of Minnesota Press, 2015. [Both collections (2012, 2016) are very good]</a:t>
            </a:r>
          </a:p>
          <a:p>
            <a:r>
              <a:rPr lang="en-US" dirty="0"/>
              <a:t>Johnson, Jessica Marie. “Markup Bodies: Black [Life] Studies and Slavery [Death] Studies at the Digital Crossroads.” </a:t>
            </a:r>
            <a:r>
              <a:rPr lang="en-US" i="1" dirty="0"/>
              <a:t>Social Text</a:t>
            </a:r>
            <a:r>
              <a:rPr lang="en-US" dirty="0"/>
              <a:t>, vol. 36, no. 4, 2018, pp. 57-79.</a:t>
            </a:r>
          </a:p>
          <a:p>
            <a:r>
              <a:rPr lang="en-US" dirty="0" err="1"/>
              <a:t>bianco</a:t>
            </a:r>
            <a:r>
              <a:rPr lang="en-US" dirty="0"/>
              <a:t>, </a:t>
            </a:r>
            <a:r>
              <a:rPr lang="en-US" dirty="0" err="1"/>
              <a:t>jamie</a:t>
            </a:r>
            <a:r>
              <a:rPr lang="en-US" dirty="0"/>
              <a:t> </a:t>
            </a:r>
            <a:r>
              <a:rPr lang="en-US" dirty="0" err="1"/>
              <a:t>skye</a:t>
            </a:r>
            <a:r>
              <a:rPr lang="en-US" dirty="0"/>
              <a:t>. “Man and His Tool, Again? Queer and Feminist Notes on Practices in the Digital Humanities and Object Orientations Everywhere.” </a:t>
            </a:r>
            <a:r>
              <a:rPr lang="en-US" i="1" dirty="0"/>
              <a:t>Digital Humanities Quarterly</a:t>
            </a:r>
            <a:r>
              <a:rPr lang="en-US" dirty="0"/>
              <a:t>, 2015. [This is an interactive article: </a:t>
            </a:r>
            <a:r>
              <a:rPr lang="en-CA" dirty="0">
                <a:hlinkClick r:id="rId2"/>
              </a:rPr>
              <a:t>http://www.spikenlilli.com/projects/dhq/queerfemnotes.html</a:t>
            </a:r>
            <a:r>
              <a:rPr lang="en-CA" dirty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050308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997D6-B6DA-3C4C-9801-7A3E81BE1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5F2DA-A573-5A4A-864E-5E445EAD0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Department of English Language and Literatures</a:t>
            </a:r>
          </a:p>
          <a:p>
            <a:pPr marL="0" indent="0">
              <a:buNone/>
            </a:pPr>
            <a:r>
              <a:rPr lang="en-US" dirty="0"/>
              <a:t>Martin Holmes, Janelle </a:t>
            </a:r>
            <a:r>
              <a:rPr lang="en-US" dirty="0" err="1"/>
              <a:t>Jenstad</a:t>
            </a:r>
            <a:r>
              <a:rPr lang="en-US" dirty="0"/>
              <a:t>, The Endings Project, </a:t>
            </a:r>
            <a:r>
              <a:rPr lang="en-US" dirty="0" err="1"/>
              <a:t>Uvic’s</a:t>
            </a:r>
            <a:r>
              <a:rPr lang="en-US" dirty="0"/>
              <a:t> Humanities Media and Computing Center, and Mary Chapman.</a:t>
            </a:r>
          </a:p>
        </p:txBody>
      </p:sp>
    </p:spTree>
    <p:extLst>
      <p:ext uri="{BB962C8B-B14F-4D97-AF65-F5344CB8AC3E}">
        <p14:creationId xmlns:p14="http://schemas.microsoft.com/office/powerpoint/2010/main" val="2109722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lvl="1"/>
            <a:r>
              <a:rPr lang="en-US" dirty="0"/>
              <a:t>Bold for </a:t>
            </a:r>
            <a:r>
              <a:rPr lang="en-US" b="1" dirty="0"/>
              <a:t>extra-emphasis</a:t>
            </a:r>
          </a:p>
          <a:p>
            <a:pPr lvl="1"/>
            <a:r>
              <a:rPr lang="en-US" dirty="0"/>
              <a:t>Quotation marks for “outside attribution” or “skepticism”</a:t>
            </a:r>
          </a:p>
          <a:p>
            <a:pPr lvl="1"/>
            <a:r>
              <a:rPr lang="en-US" dirty="0"/>
              <a:t>All capitals to YELL</a:t>
            </a:r>
          </a:p>
          <a:p>
            <a:pPr lvl="1"/>
            <a:r>
              <a:rPr lang="en-US" dirty="0"/>
              <a:t>+++</a:t>
            </a:r>
          </a:p>
          <a:p>
            <a:pPr marL="128016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8398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F8D7E-6639-4C46-A8F0-8DFE2B60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Encoding, markup, et cetera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BF9DE-2186-E649-8577-EE6FEFBB4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these are contextual and local</a:t>
            </a:r>
          </a:p>
        </p:txBody>
      </p:sp>
    </p:spTree>
    <p:extLst>
      <p:ext uri="{BB962C8B-B14F-4D97-AF65-F5344CB8AC3E}">
        <p14:creationId xmlns:p14="http://schemas.microsoft.com/office/powerpoint/2010/main" val="2741609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F8D7E-6639-4C46-A8F0-8DFE2B60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Encoding, markup, et cetera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BF9DE-2186-E649-8577-EE6FEFBB4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these are contextual and local</a:t>
            </a:r>
          </a:p>
          <a:p>
            <a:r>
              <a:rPr lang="en-US" dirty="0"/>
              <a:t>E.g. different types of punctuation for levels of quotation</a:t>
            </a:r>
          </a:p>
        </p:txBody>
      </p:sp>
    </p:spTree>
    <p:extLst>
      <p:ext uri="{BB962C8B-B14F-4D97-AF65-F5344CB8AC3E}">
        <p14:creationId xmlns:p14="http://schemas.microsoft.com/office/powerpoint/2010/main" val="42945302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F8D7E-6639-4C46-A8F0-8DFE2B60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Encoding, markup, et cetera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BF9DE-2186-E649-8577-EE6FEFBB4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these are contextual and local</a:t>
            </a:r>
          </a:p>
          <a:p>
            <a:r>
              <a:rPr lang="en-US" dirty="0"/>
              <a:t>E.g. different types of punctuation for levels of quotation</a:t>
            </a:r>
          </a:p>
          <a:p>
            <a:r>
              <a:rPr lang="en-US" dirty="0"/>
              <a:t>And they are subject to varying interpretations</a:t>
            </a:r>
          </a:p>
          <a:p>
            <a:pPr lvl="1"/>
            <a:r>
              <a:rPr lang="en-US" dirty="0"/>
              <a:t>E.g. I think these quotation marks denote a term, but maybe the author is just being sarcastic…</a:t>
            </a:r>
          </a:p>
        </p:txBody>
      </p:sp>
    </p:spTree>
    <p:extLst>
      <p:ext uri="{BB962C8B-B14F-4D97-AF65-F5344CB8AC3E}">
        <p14:creationId xmlns:p14="http://schemas.microsoft.com/office/powerpoint/2010/main" val="1257746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56CF9-5FE2-3F4E-AE6F-E35AA5A45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36321-1F28-8C4B-997D-9A0C75869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Joey Takeda, MA Student, Dept. of English Language and Literatures (Science and Technology Studies Program)</a:t>
            </a:r>
          </a:p>
          <a:p>
            <a:r>
              <a:rPr lang="en-US" dirty="0"/>
              <a:t>Undergrad in English </a:t>
            </a:r>
            <a:r>
              <a:rPr lang="en-US" dirty="0" err="1"/>
              <a:t>Honours</a:t>
            </a:r>
            <a:r>
              <a:rPr lang="en-US" dirty="0"/>
              <a:t> and Gender Studies @ </a:t>
            </a:r>
            <a:r>
              <a:rPr lang="en-US" dirty="0" err="1"/>
              <a:t>Uvic</a:t>
            </a:r>
            <a:endParaRPr lang="en-US" dirty="0"/>
          </a:p>
          <a:p>
            <a:r>
              <a:rPr lang="en-US" dirty="0"/>
              <a:t>Digital Humanities programmer for projects such as </a:t>
            </a:r>
            <a:r>
              <a:rPr lang="en-US" i="1" dirty="0"/>
              <a:t>The Map of Early Modern London</a:t>
            </a:r>
            <a:r>
              <a:rPr lang="en-US" dirty="0"/>
              <a:t>, </a:t>
            </a:r>
            <a:r>
              <a:rPr lang="en-US" i="1" dirty="0"/>
              <a:t>Linked Early Modern Drama Online</a:t>
            </a:r>
            <a:r>
              <a:rPr lang="en-US" dirty="0"/>
              <a:t>, </a:t>
            </a:r>
            <a:r>
              <a:rPr lang="en-US" i="1" dirty="0"/>
              <a:t>The Winnifred Eaton Archive, </a:t>
            </a:r>
            <a:r>
              <a:rPr lang="en-US" dirty="0"/>
              <a:t>and </a:t>
            </a:r>
            <a:r>
              <a:rPr lang="en-US" i="1" dirty="0"/>
              <a:t>The Endings Project</a:t>
            </a:r>
          </a:p>
        </p:txBody>
      </p:sp>
    </p:spTree>
    <p:extLst>
      <p:ext uri="{BB962C8B-B14F-4D97-AF65-F5344CB8AC3E}">
        <p14:creationId xmlns:p14="http://schemas.microsoft.com/office/powerpoint/2010/main" val="4189982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00AFD-4434-214F-A22A-1CD5BC391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2409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00AFD-4434-214F-A22A-1CD5BC391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Accessibility</a:t>
            </a:r>
          </a:p>
        </p:txBody>
      </p:sp>
    </p:spTree>
    <p:extLst>
      <p:ext uri="{BB962C8B-B14F-4D97-AF65-F5344CB8AC3E}">
        <p14:creationId xmlns:p14="http://schemas.microsoft.com/office/powerpoint/2010/main" val="1056123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00AFD-4434-214F-A22A-1CD5BC391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Accessibility</a:t>
            </a:r>
          </a:p>
          <a:p>
            <a:r>
              <a:rPr lang="en-US" dirty="0"/>
              <a:t>Distribution</a:t>
            </a:r>
          </a:p>
        </p:txBody>
      </p:sp>
    </p:spTree>
    <p:extLst>
      <p:ext uri="{BB962C8B-B14F-4D97-AF65-F5344CB8AC3E}">
        <p14:creationId xmlns:p14="http://schemas.microsoft.com/office/powerpoint/2010/main" val="318222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00AFD-4434-214F-A22A-1CD5BC391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/>
          <a:lstStyle/>
          <a:p>
            <a:r>
              <a:rPr lang="en-US" dirty="0"/>
              <a:t>Accessibility</a:t>
            </a:r>
          </a:p>
          <a:p>
            <a:r>
              <a:rPr lang="en-US" dirty="0"/>
              <a:t>Distribution</a:t>
            </a:r>
          </a:p>
          <a:p>
            <a:r>
              <a:rPr lang="en-US" dirty="0"/>
              <a:t>Flexibility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552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00AFD-4434-214F-A22A-1CD5BC391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Accessibility</a:t>
            </a:r>
          </a:p>
          <a:p>
            <a:r>
              <a:rPr lang="en-US" dirty="0"/>
              <a:t>Distribution</a:t>
            </a:r>
          </a:p>
          <a:p>
            <a:r>
              <a:rPr lang="en-US" dirty="0"/>
              <a:t>Flexibility</a:t>
            </a:r>
          </a:p>
          <a:p>
            <a:r>
              <a:rPr lang="en-US" dirty="0"/>
              <a:t>Interoperability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822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00AFD-4434-214F-A22A-1CD5BC391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Accessibility</a:t>
            </a:r>
          </a:p>
          <a:p>
            <a:r>
              <a:rPr lang="en-US" dirty="0"/>
              <a:t>Distribution</a:t>
            </a:r>
          </a:p>
          <a:p>
            <a:r>
              <a:rPr lang="en-US" dirty="0"/>
              <a:t>Flexibility</a:t>
            </a:r>
          </a:p>
          <a:p>
            <a:r>
              <a:rPr lang="en-US" dirty="0"/>
              <a:t>Interoperability</a:t>
            </a:r>
          </a:p>
          <a:p>
            <a:r>
              <a:rPr lang="en-US" dirty="0"/>
              <a:t>Convertibility (i.e. from one format to another)</a:t>
            </a:r>
          </a:p>
        </p:txBody>
      </p:sp>
    </p:spTree>
    <p:extLst>
      <p:ext uri="{BB962C8B-B14F-4D97-AF65-F5344CB8AC3E}">
        <p14:creationId xmlns:p14="http://schemas.microsoft.com/office/powerpoint/2010/main" val="26069292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00AFD-4434-214F-A22A-1CD5BC391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Accessibility</a:t>
            </a:r>
          </a:p>
          <a:p>
            <a:r>
              <a:rPr lang="en-US" dirty="0"/>
              <a:t>Distribution</a:t>
            </a:r>
          </a:p>
          <a:p>
            <a:r>
              <a:rPr lang="en-US" dirty="0"/>
              <a:t>Flexibility</a:t>
            </a:r>
          </a:p>
          <a:p>
            <a:r>
              <a:rPr lang="en-US" dirty="0"/>
              <a:t>Interoperability</a:t>
            </a:r>
          </a:p>
          <a:p>
            <a:r>
              <a:rPr lang="en-US" dirty="0"/>
              <a:t>Convertibility (i.e. from one format to another)</a:t>
            </a:r>
          </a:p>
          <a:p>
            <a:r>
              <a:rPr lang="en-US" dirty="0"/>
              <a:t>Analysis (Distant Reading, et cetera)</a:t>
            </a:r>
          </a:p>
        </p:txBody>
      </p:sp>
    </p:spTree>
    <p:extLst>
      <p:ext uri="{BB962C8B-B14F-4D97-AF65-F5344CB8AC3E}">
        <p14:creationId xmlns:p14="http://schemas.microsoft.com/office/powerpoint/2010/main" val="3783225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00AFD-4434-214F-A22A-1CD5BC391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Accessibility</a:t>
            </a:r>
          </a:p>
          <a:p>
            <a:r>
              <a:rPr lang="en-US" dirty="0"/>
              <a:t>Distribution</a:t>
            </a:r>
          </a:p>
          <a:p>
            <a:r>
              <a:rPr lang="en-US" dirty="0"/>
              <a:t>Flexibility</a:t>
            </a:r>
          </a:p>
          <a:p>
            <a:r>
              <a:rPr lang="en-US" dirty="0"/>
              <a:t>Interoperability</a:t>
            </a:r>
          </a:p>
          <a:p>
            <a:r>
              <a:rPr lang="en-US" dirty="0"/>
              <a:t>Convertibility (i.e. from one format to another)</a:t>
            </a:r>
          </a:p>
          <a:p>
            <a:r>
              <a:rPr lang="en-US" dirty="0"/>
              <a:t>Analysis (Distant Reading, et cetera)</a:t>
            </a:r>
          </a:p>
          <a:p>
            <a:r>
              <a:rPr lang="en-US" dirty="0"/>
              <a:t>Answering existing (and asking new) research questions</a:t>
            </a:r>
          </a:p>
        </p:txBody>
      </p:sp>
    </p:spTree>
    <p:extLst>
      <p:ext uri="{BB962C8B-B14F-4D97-AF65-F5344CB8AC3E}">
        <p14:creationId xmlns:p14="http://schemas.microsoft.com/office/powerpoint/2010/main" val="3919188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00AFD-4434-214F-A22A-1CD5BC391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Accessibility</a:t>
            </a:r>
          </a:p>
          <a:p>
            <a:r>
              <a:rPr lang="en-US" dirty="0"/>
              <a:t>Distribution</a:t>
            </a:r>
          </a:p>
          <a:p>
            <a:r>
              <a:rPr lang="en-US" dirty="0"/>
              <a:t>Flexibility</a:t>
            </a:r>
          </a:p>
          <a:p>
            <a:r>
              <a:rPr lang="en-US" dirty="0"/>
              <a:t>Interoperability</a:t>
            </a:r>
          </a:p>
          <a:p>
            <a:r>
              <a:rPr lang="en-US" dirty="0"/>
              <a:t>Convertibility (i.e. from one format to another)</a:t>
            </a:r>
          </a:p>
          <a:p>
            <a:r>
              <a:rPr lang="en-US" dirty="0"/>
              <a:t>Analysis (Distant Reading, et cetera)</a:t>
            </a:r>
          </a:p>
          <a:p>
            <a:r>
              <a:rPr lang="en-US" dirty="0"/>
              <a:t>Answering existing (and asking new) research questions</a:t>
            </a:r>
          </a:p>
        </p:txBody>
      </p:sp>
    </p:spTree>
    <p:extLst>
      <p:ext uri="{BB962C8B-B14F-4D97-AF65-F5344CB8AC3E}">
        <p14:creationId xmlns:p14="http://schemas.microsoft.com/office/powerpoint/2010/main" val="28189518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The critical stakes of encoding texts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Reinforcing hegemonic/dominant readings of the text</a:t>
            </a:r>
          </a:p>
          <a:p>
            <a:r>
              <a:rPr lang="en-US" dirty="0"/>
              <a:t>Colonial understanding of the “text” itself</a:t>
            </a:r>
          </a:p>
          <a:p>
            <a:r>
              <a:rPr lang="en-US" dirty="0"/>
              <a:t>Texts may not want to be “free”--the problems of open access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166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230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How do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are many ways to encode texts: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7070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How do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are many ways to encode texts:</a:t>
            </a:r>
          </a:p>
          <a:p>
            <a:r>
              <a:rPr lang="en-US" dirty="0"/>
              <a:t>Using a Word Processor (Microsoft Word, Libre Office, Google Docs, et cetera)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0945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How do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are many ways to encode texts:</a:t>
            </a:r>
          </a:p>
          <a:p>
            <a:r>
              <a:rPr lang="en-US" dirty="0"/>
              <a:t>Using a Word Processor (Microsoft Word, Libre Office, Google Docs, et cetera)</a:t>
            </a:r>
          </a:p>
          <a:p>
            <a:r>
              <a:rPr lang="en-US" dirty="0"/>
              <a:t>Using a WYSWIG (What You See is What You Get) text editor on platforms like </a:t>
            </a:r>
            <a:r>
              <a:rPr lang="en-US" dirty="0" err="1"/>
              <a:t>Wordpress</a:t>
            </a:r>
            <a:r>
              <a:rPr lang="en-US" dirty="0"/>
              <a:t>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817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How do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are many ways to encode texts:</a:t>
            </a:r>
          </a:p>
          <a:p>
            <a:r>
              <a:rPr lang="en-US" dirty="0"/>
              <a:t>Using a Word Processor (Microsoft Word, Libre Office, Google Docs, et cetera)</a:t>
            </a:r>
          </a:p>
          <a:p>
            <a:r>
              <a:rPr lang="en-US" dirty="0"/>
              <a:t>Using a WYSWIG (What You See is What You Get) text editor on platforms like </a:t>
            </a:r>
            <a:r>
              <a:rPr lang="en-US" dirty="0" err="1"/>
              <a:t>Wordpress</a:t>
            </a:r>
            <a:r>
              <a:rPr lang="en-US" dirty="0"/>
              <a:t> </a:t>
            </a:r>
          </a:p>
          <a:p>
            <a:r>
              <a:rPr lang="en-US" dirty="0"/>
              <a:t>Using text-based syntaxes like “Markdown” and Wiki formatting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637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How do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are many ways to encode texts:</a:t>
            </a:r>
          </a:p>
          <a:p>
            <a:r>
              <a:rPr lang="en-US" dirty="0"/>
              <a:t>Using a Word Processor (Microsoft Word, Libre Office, Google Docs, et cetera)</a:t>
            </a:r>
          </a:p>
          <a:p>
            <a:r>
              <a:rPr lang="en-US" dirty="0"/>
              <a:t>Using a WYSWIG (What You See is What You Get) text editor on platforms like </a:t>
            </a:r>
            <a:r>
              <a:rPr lang="en-US" dirty="0" err="1"/>
              <a:t>Wordpress</a:t>
            </a:r>
            <a:r>
              <a:rPr lang="en-US" dirty="0"/>
              <a:t> </a:t>
            </a:r>
          </a:p>
          <a:p>
            <a:r>
              <a:rPr lang="en-US" dirty="0"/>
              <a:t>Using text-based syntaxes like “Markdown” and Wiki formatting</a:t>
            </a:r>
          </a:p>
          <a:p>
            <a:r>
              <a:rPr lang="en-US" dirty="0"/>
              <a:t>+++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5562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Part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Handout: John Stow’s </a:t>
            </a:r>
            <a:r>
              <a:rPr lang="en-US" i="1" dirty="0"/>
              <a:t>Survey of London </a:t>
            </a:r>
            <a:r>
              <a:rPr lang="en-US" dirty="0"/>
              <a:t>(1598) (sig. L2r)</a:t>
            </a:r>
          </a:p>
          <a:p>
            <a:endParaRPr lang="en-US" dirty="0"/>
          </a:p>
          <a:p>
            <a:r>
              <a:rPr lang="en-US" dirty="0"/>
              <a:t>16 options</a:t>
            </a:r>
          </a:p>
          <a:p>
            <a:r>
              <a:rPr lang="en-US" dirty="0"/>
              <a:t>6 </a:t>
            </a:r>
            <a:r>
              <a:rPr lang="en-US" dirty="0" err="1"/>
              <a:t>colours</a:t>
            </a:r>
            <a:endParaRPr lang="en-US" dirty="0"/>
          </a:p>
          <a:p>
            <a:endParaRPr lang="en-US" dirty="0"/>
          </a:p>
          <a:p>
            <a:r>
              <a:rPr lang="en-US" dirty="0"/>
              <a:t>CHOOSE 6 of the ITEMS at the bottom and mark each with a DIFFERENT COLOUR</a:t>
            </a:r>
          </a:p>
        </p:txBody>
      </p:sp>
    </p:spTree>
    <p:extLst>
      <p:ext uri="{BB962C8B-B14F-4D97-AF65-F5344CB8AC3E}">
        <p14:creationId xmlns:p14="http://schemas.microsoft.com/office/powerpoint/2010/main" val="15553537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6121" y="736478"/>
            <a:ext cx="10475615" cy="5741813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 err="1"/>
              <a:t>THe</a:t>
            </a:r>
            <a:r>
              <a:rPr lang="en-US" sz="2800" dirty="0"/>
              <a:t> next ward </a:t>
            </a:r>
            <a:r>
              <a:rPr lang="en-US" sz="2800" dirty="0" err="1"/>
              <a:t>towardes</a:t>
            </a:r>
            <a:r>
              <a:rPr lang="en-US" sz="2800" dirty="0"/>
              <a:t> the south, is Corn-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hill </a:t>
            </a:r>
            <a:r>
              <a:rPr lang="en-US" sz="2800" dirty="0" err="1"/>
              <a:t>warde</a:t>
            </a:r>
            <a:r>
              <a:rPr lang="en-US" sz="2800" dirty="0"/>
              <a:t>, so called of a </a:t>
            </a:r>
            <a:r>
              <a:rPr lang="en-US" sz="2800" dirty="0" err="1"/>
              <a:t>corne</a:t>
            </a:r>
            <a:r>
              <a:rPr lang="en-US" sz="2800" dirty="0"/>
              <a:t> market, time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out of mind there </a:t>
            </a:r>
            <a:r>
              <a:rPr lang="en-US" sz="2800" dirty="0" err="1"/>
              <a:t>holden</a:t>
            </a:r>
            <a:r>
              <a:rPr lang="en-US" sz="2800" dirty="0"/>
              <a:t>, and is a part of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the </a:t>
            </a:r>
            <a:r>
              <a:rPr lang="en-US" sz="2800" dirty="0" err="1"/>
              <a:t>principall</a:t>
            </a:r>
            <a:r>
              <a:rPr lang="en-US" sz="2800" dirty="0"/>
              <a:t> high </a:t>
            </a:r>
            <a:r>
              <a:rPr lang="en-US" sz="2800" dirty="0" err="1"/>
              <a:t>streete</a:t>
            </a:r>
            <a:r>
              <a:rPr lang="en-US" sz="2800" dirty="0"/>
              <a:t>, beginning at the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west end of Leaden hall, stretching </a:t>
            </a:r>
            <a:r>
              <a:rPr lang="en-US" sz="2800" dirty="0" err="1"/>
              <a:t>downe</a:t>
            </a:r>
            <a:endParaRPr lang="en-US" sz="28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west on both the sides by the south end of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 err="1"/>
              <a:t>Finckes</a:t>
            </a:r>
            <a:r>
              <a:rPr lang="en-US" sz="2800" dirty="0"/>
              <a:t> lane, on the right hand, and by the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North </a:t>
            </a:r>
            <a:r>
              <a:rPr lang="en-US" sz="2800" dirty="0" err="1"/>
              <a:t>ende</a:t>
            </a:r>
            <a:r>
              <a:rPr lang="en-US" sz="2800" dirty="0"/>
              <a:t> of </a:t>
            </a:r>
            <a:r>
              <a:rPr lang="en-US" sz="2800" dirty="0" err="1"/>
              <a:t>Birchouers</a:t>
            </a:r>
            <a:r>
              <a:rPr lang="en-US" sz="2800" dirty="0"/>
              <a:t> lane, on the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left part of which lanes, to wit, to the middle of them is of this 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ward and so down to the </a:t>
            </a:r>
            <a:r>
              <a:rPr lang="en-US" sz="2800" dirty="0" err="1"/>
              <a:t>Stockes</a:t>
            </a:r>
            <a:r>
              <a:rPr lang="en-US" sz="2800" dirty="0"/>
              <a:t> market, and this is the bounds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of this Ward. The </a:t>
            </a:r>
            <a:r>
              <a:rPr lang="en-US" sz="2800" dirty="0" err="1"/>
              <a:t>vpper</a:t>
            </a:r>
            <a:r>
              <a:rPr lang="en-US" sz="2800" dirty="0"/>
              <a:t>, or East part of this </a:t>
            </a:r>
            <a:r>
              <a:rPr lang="en-US" sz="2800" dirty="0" err="1"/>
              <a:t>Warde</a:t>
            </a:r>
            <a:r>
              <a:rPr lang="en-US" sz="2800" dirty="0"/>
              <a:t>, and al-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so a part of </a:t>
            </a:r>
            <a:r>
              <a:rPr lang="en-US" sz="2800" dirty="0" err="1"/>
              <a:t>Lymestreete</a:t>
            </a:r>
            <a:r>
              <a:rPr lang="en-US" sz="2800" dirty="0"/>
              <a:t> </a:t>
            </a:r>
            <a:r>
              <a:rPr lang="en-US" sz="2800" dirty="0" err="1"/>
              <a:t>warde</a:t>
            </a:r>
            <a:r>
              <a:rPr lang="en-US" sz="2800" dirty="0"/>
              <a:t> hath </a:t>
            </a:r>
            <a:r>
              <a:rPr lang="en-US" sz="2800" dirty="0" err="1"/>
              <a:t>beene</a:t>
            </a:r>
            <a:r>
              <a:rPr lang="en-US" sz="2800" dirty="0"/>
              <a:t> (as I </a:t>
            </a:r>
            <a:r>
              <a:rPr lang="en-US" sz="2800" dirty="0" err="1"/>
              <a:t>saide</a:t>
            </a:r>
            <a:r>
              <a:rPr lang="en-US" sz="2800" dirty="0"/>
              <a:t>) a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market place, especially for </a:t>
            </a:r>
            <a:r>
              <a:rPr lang="en-US" sz="2800" dirty="0" err="1"/>
              <a:t>Corne</a:t>
            </a:r>
            <a:r>
              <a:rPr lang="en-US" sz="2800" dirty="0"/>
              <a:t>, and since for all </a:t>
            </a:r>
            <a:r>
              <a:rPr lang="en-US" sz="2800" dirty="0" err="1"/>
              <a:t>kinde</a:t>
            </a:r>
            <a:endParaRPr lang="en-US" sz="28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of victuals, as is partly shewed in </a:t>
            </a:r>
            <a:r>
              <a:rPr lang="en-US" sz="2800" dirty="0" err="1"/>
              <a:t>Limestreete</a:t>
            </a:r>
            <a:r>
              <a:rPr lang="en-US" sz="2800" dirty="0"/>
              <a:t> </a:t>
            </a:r>
            <a:r>
              <a:rPr lang="en-US" sz="2800" dirty="0" err="1"/>
              <a:t>warde</a:t>
            </a:r>
            <a:r>
              <a:rPr lang="en-US" sz="2800" dirty="0"/>
              <a:t>, yet it </a:t>
            </a:r>
            <a:r>
              <a:rPr lang="en-US" sz="2800" dirty="0" err="1"/>
              <a:t>ap</a:t>
            </a:r>
            <a:r>
              <a:rPr lang="en-US" sz="2800" dirty="0"/>
              <a:t>-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 err="1"/>
              <a:t>peareth</a:t>
            </a:r>
            <a:r>
              <a:rPr lang="en-US" sz="2800" dirty="0"/>
              <a:t> of record, that in the </a:t>
            </a:r>
            <a:r>
              <a:rPr lang="en-US" sz="2800" dirty="0" err="1"/>
              <a:t>yere</a:t>
            </a:r>
            <a:r>
              <a:rPr lang="en-US" sz="2800" dirty="0"/>
              <a:t> 1522. the </a:t>
            </a:r>
            <a:r>
              <a:rPr lang="en-US" sz="2800" dirty="0" err="1"/>
              <a:t>Rippars</a:t>
            </a:r>
            <a:r>
              <a:rPr lang="en-US" sz="2800" dirty="0"/>
              <a:t> of </a:t>
            </a:r>
            <a:r>
              <a:rPr lang="en-US" sz="2800" dirty="0" err="1"/>
              <a:t>Rie</a:t>
            </a:r>
            <a:r>
              <a:rPr lang="en-US" sz="2800" dirty="0"/>
              <a:t> and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/>
              <a:t>other places </a:t>
            </a:r>
            <a:r>
              <a:rPr lang="en-US" sz="2800" dirty="0" err="1"/>
              <a:t>solde</a:t>
            </a:r>
            <a:r>
              <a:rPr lang="en-US" sz="2800" dirty="0"/>
              <a:t> their fresh fish in Leaden hall market, </a:t>
            </a:r>
            <a:r>
              <a:rPr lang="en-US" sz="2800" dirty="0" err="1"/>
              <a:t>vpon</a:t>
            </a:r>
            <a:endParaRPr lang="en-US" sz="28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800" dirty="0" err="1"/>
              <a:t>Cornhil</a:t>
            </a:r>
            <a:r>
              <a:rPr lang="en-US" sz="2800" dirty="0"/>
              <a:t>, but </a:t>
            </a:r>
            <a:r>
              <a:rPr lang="en-US" sz="2800" dirty="0" err="1"/>
              <a:t>forren</a:t>
            </a:r>
            <a:r>
              <a:rPr lang="en-US" sz="2800" dirty="0"/>
              <a:t> Butchers were not admitted, there to </a:t>
            </a:r>
            <a:r>
              <a:rPr lang="en-US" sz="2800" dirty="0" err="1"/>
              <a:t>sel</a:t>
            </a:r>
            <a:r>
              <a:rPr lang="en-US" sz="2800" dirty="0"/>
              <a:t> flesh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6616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PART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each of those 6 things you’ve checked off, find those in the document and</a:t>
            </a:r>
          </a:p>
          <a:p>
            <a:endParaRPr lang="en-US" dirty="0"/>
          </a:p>
          <a:p>
            <a:r>
              <a:rPr lang="en-US" dirty="0"/>
              <a:t>DRAW BOXES around each item.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DIRECTION = BLUE  </a:t>
            </a:r>
            <a:r>
              <a:rPr lang="en-US" dirty="0">
                <a:solidFill>
                  <a:srgbClr val="C00000"/>
                </a:solidFill>
              </a:rPr>
              <a:t>PUNCTUATION = RED</a:t>
            </a:r>
            <a:r>
              <a:rPr lang="en-US" dirty="0"/>
              <a:t>:</a:t>
            </a:r>
          </a:p>
          <a:p>
            <a:pPr algn="ctr"/>
            <a:r>
              <a:rPr lang="en-US" sz="3600" dirty="0" err="1"/>
              <a:t>THe</a:t>
            </a:r>
            <a:r>
              <a:rPr lang="en-US" sz="3600" dirty="0"/>
              <a:t> next ward </a:t>
            </a:r>
            <a:r>
              <a:rPr lang="en-US" sz="3600" dirty="0" err="1"/>
              <a:t>towardes</a:t>
            </a:r>
            <a:r>
              <a:rPr lang="en-US" sz="3600" dirty="0"/>
              <a:t> the south,</a:t>
            </a:r>
          </a:p>
        </p:txBody>
      </p:sp>
      <p:sp>
        <p:nvSpPr>
          <p:cNvPr id="4" name="Rectangle 3"/>
          <p:cNvSpPr/>
          <p:nvPr/>
        </p:nvSpPr>
        <p:spPr>
          <a:xfrm>
            <a:off x="7966129" y="4789287"/>
            <a:ext cx="991891" cy="511444"/>
          </a:xfrm>
          <a:prstGeom prst="rect">
            <a:avLst/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958020" y="4789287"/>
            <a:ext cx="139485" cy="511444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497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07659"/>
            <a:ext cx="9720072" cy="1499616"/>
          </a:xfrm>
        </p:spPr>
        <p:txBody>
          <a:bodyPr/>
          <a:lstStyle/>
          <a:p>
            <a:r>
              <a:rPr lang="en-US" dirty="0"/>
              <a:t>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9" y="1921357"/>
            <a:ext cx="9720071" cy="4417450"/>
          </a:xfrm>
        </p:spPr>
        <p:txBody>
          <a:bodyPr>
            <a:normAutofit/>
          </a:bodyPr>
          <a:lstStyle/>
          <a:p>
            <a:r>
              <a:rPr lang="en-US" dirty="0"/>
              <a:t>Boxes CANNOT OVERLAP</a:t>
            </a:r>
          </a:p>
          <a:p>
            <a:r>
              <a:rPr lang="en-US" dirty="0"/>
              <a:t>(but their edges can touch)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Boxes CAN nest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850969" y="2757230"/>
            <a:ext cx="1296665" cy="517358"/>
          </a:xfrm>
          <a:prstGeom prst="rect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147633" y="2757230"/>
            <a:ext cx="1245059" cy="51735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476030" y="3814314"/>
            <a:ext cx="1519751" cy="37740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703217" y="2031632"/>
            <a:ext cx="1296664" cy="517358"/>
          </a:xfrm>
          <a:prstGeom prst="rect">
            <a:avLst/>
          </a:prstGeom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206462" y="2031632"/>
            <a:ext cx="1229062" cy="51735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815488" y="789224"/>
            <a:ext cx="331990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latin typeface="Tw Cen MT Condensed Extra Bold" charset="0"/>
                <a:ea typeface="Tw Cen MT Condensed Extra Bold" charset="0"/>
                <a:cs typeface="Tw Cen MT Condensed Extra Bold" charset="0"/>
              </a:rPr>
              <a:t>CORRECT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8276095" y="1038386"/>
            <a:ext cx="0" cy="35801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024128" y="1782305"/>
            <a:ext cx="101811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270740" y="3407044"/>
            <a:ext cx="101811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416802" y="800224"/>
            <a:ext cx="331990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latin typeface="Tw Cen MT Condensed Extra Bold" charset="0"/>
                <a:ea typeface="Tw Cen MT Condensed Extra Bold" charset="0"/>
                <a:cs typeface="Tw Cen MT Condensed Extra Bold" charset="0"/>
              </a:rPr>
              <a:t>INCORRECT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277119" y="3608089"/>
            <a:ext cx="1921790" cy="79514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399356" y="3632013"/>
            <a:ext cx="1673611" cy="747461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419344" y="3632013"/>
            <a:ext cx="1620978" cy="71945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684855" y="2020196"/>
            <a:ext cx="1229062" cy="51735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9588242" y="2017488"/>
            <a:ext cx="1296664" cy="517358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9809805" y="3793381"/>
            <a:ext cx="1614027" cy="55809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8437495" y="3583083"/>
            <a:ext cx="2440063" cy="102915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320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</p:spTree>
    <p:extLst>
      <p:ext uri="{BB962C8B-B14F-4D97-AF65-F5344CB8AC3E}">
        <p14:creationId xmlns:p14="http://schemas.microsoft.com/office/powerpoint/2010/main" val="2014083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2813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730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055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5455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D508306-4A49-5246-A541-5A5DC5E77A4B}"/>
              </a:ext>
            </a:extLst>
          </p:cNvPr>
          <p:cNvSpPr/>
          <p:nvPr/>
        </p:nvSpPr>
        <p:spPr>
          <a:xfrm rot="12000187">
            <a:off x="6752040" y="5065619"/>
            <a:ext cx="1043546" cy="198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4670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D508306-4A49-5246-A541-5A5DC5E77A4B}"/>
              </a:ext>
            </a:extLst>
          </p:cNvPr>
          <p:cNvSpPr/>
          <p:nvPr/>
        </p:nvSpPr>
        <p:spPr>
          <a:xfrm rot="12000187">
            <a:off x="6752040" y="5065619"/>
            <a:ext cx="1043546" cy="198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80DB2D5-D793-EB49-A937-A33EF2F31375}"/>
              </a:ext>
            </a:extLst>
          </p:cNvPr>
          <p:cNvSpPr/>
          <p:nvPr/>
        </p:nvSpPr>
        <p:spPr>
          <a:xfrm rot="18403238">
            <a:off x="4808061" y="6056135"/>
            <a:ext cx="684067" cy="198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1617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D508306-4A49-5246-A541-5A5DC5E77A4B}"/>
              </a:ext>
            </a:extLst>
          </p:cNvPr>
          <p:cNvSpPr/>
          <p:nvPr/>
        </p:nvSpPr>
        <p:spPr>
          <a:xfrm rot="12000187">
            <a:off x="6752040" y="5065619"/>
            <a:ext cx="1043546" cy="198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80DB2D5-D793-EB49-A937-A33EF2F31375}"/>
              </a:ext>
            </a:extLst>
          </p:cNvPr>
          <p:cNvSpPr/>
          <p:nvPr/>
        </p:nvSpPr>
        <p:spPr>
          <a:xfrm rot="18403238">
            <a:off x="4808061" y="6056135"/>
            <a:ext cx="684067" cy="198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A833857A-2602-F746-BFBF-91802C5E9A2B}"/>
              </a:ext>
            </a:extLst>
          </p:cNvPr>
          <p:cNvSpPr/>
          <p:nvPr/>
        </p:nvSpPr>
        <p:spPr>
          <a:xfrm rot="12684748">
            <a:off x="7445974" y="5817149"/>
            <a:ext cx="684067" cy="1714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723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8753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XML = 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</a:t>
            </a:r>
          </a:p>
        </p:txBody>
      </p:sp>
    </p:spTree>
    <p:extLst>
      <p:ext uri="{BB962C8B-B14F-4D97-AF65-F5344CB8AC3E}">
        <p14:creationId xmlns:p14="http://schemas.microsoft.com/office/powerpoint/2010/main" val="9421426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XML = 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</p:txBody>
      </p:sp>
    </p:spTree>
    <p:extLst>
      <p:ext uri="{BB962C8B-B14F-4D97-AF65-F5344CB8AC3E}">
        <p14:creationId xmlns:p14="http://schemas.microsoft.com/office/powerpoint/2010/main" val="41488865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XML = 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841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r>
              <a:rPr lang="en-US" dirty="0"/>
              <a:t>Examples of projects that use the TEI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0286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XML = 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r>
              <a:rPr lang="en-US" dirty="0"/>
              <a:t>XML is a tree-like structure</a:t>
            </a:r>
          </a:p>
        </p:txBody>
      </p:sp>
    </p:spTree>
    <p:extLst>
      <p:ext uri="{BB962C8B-B14F-4D97-AF65-F5344CB8AC3E}">
        <p14:creationId xmlns:p14="http://schemas.microsoft.com/office/powerpoint/2010/main" val="17449731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XML = 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r>
              <a:rPr lang="en-US" dirty="0"/>
              <a:t>XML is a tree-like structure</a:t>
            </a:r>
          </a:p>
          <a:p>
            <a:r>
              <a:rPr lang="en-US" dirty="0"/>
              <a:t>And is often described in genealogical terms</a:t>
            </a:r>
          </a:p>
          <a:p>
            <a:r>
              <a:rPr lang="en-US" dirty="0"/>
              <a:t>It is </a:t>
            </a:r>
            <a:r>
              <a:rPr lang="en-US" i="1" dirty="0"/>
              <a:t>not necessarily </a:t>
            </a:r>
            <a:r>
              <a:rPr lang="en-US" dirty="0"/>
              <a:t>a presentational format</a:t>
            </a:r>
          </a:p>
          <a:p>
            <a:pPr lvl="1"/>
            <a:r>
              <a:rPr lang="en-US" dirty="0"/>
              <a:t>Some varieties of XML </a:t>
            </a:r>
            <a:r>
              <a:rPr lang="en-US" i="1" dirty="0"/>
              <a:t>are </a:t>
            </a:r>
            <a:r>
              <a:rPr lang="en-US" dirty="0"/>
              <a:t>(XHTML, SVG, et cetera)</a:t>
            </a:r>
          </a:p>
        </p:txBody>
      </p:sp>
    </p:spTree>
    <p:extLst>
      <p:ext uri="{BB962C8B-B14F-4D97-AF65-F5344CB8AC3E}">
        <p14:creationId xmlns:p14="http://schemas.microsoft.com/office/powerpoint/2010/main" val="37939035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XML = 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r>
              <a:rPr lang="en-US" dirty="0"/>
              <a:t>XML is a tree-like structure</a:t>
            </a:r>
          </a:p>
          <a:p>
            <a:r>
              <a:rPr lang="en-US" dirty="0"/>
              <a:t>And is often described in genealogical terms</a:t>
            </a:r>
          </a:p>
          <a:p>
            <a:r>
              <a:rPr lang="en-US" dirty="0"/>
              <a:t>It is </a:t>
            </a:r>
            <a:r>
              <a:rPr lang="en-US" i="1" dirty="0"/>
              <a:t>not necessarily </a:t>
            </a:r>
            <a:r>
              <a:rPr lang="en-US" dirty="0"/>
              <a:t>a presentational format</a:t>
            </a:r>
          </a:p>
          <a:p>
            <a:pPr lvl="1"/>
            <a:r>
              <a:rPr lang="en-US" dirty="0"/>
              <a:t>Some varieties of XML </a:t>
            </a:r>
            <a:r>
              <a:rPr lang="en-US" i="1" dirty="0"/>
              <a:t>are </a:t>
            </a:r>
            <a:r>
              <a:rPr lang="en-US" dirty="0"/>
              <a:t>(XHTML, SVG, et cetera)</a:t>
            </a:r>
          </a:p>
          <a:p>
            <a:pPr marL="128016" lvl="1" indent="0">
              <a:buNone/>
            </a:pPr>
            <a:endParaRPr lang="en-US" dirty="0"/>
          </a:p>
          <a:p>
            <a:pPr marL="128016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265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58CF-2D27-DD4D-8738-9D2FE2A4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is Everywhere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37D4C-B470-5A49-A9DC-91E2945A6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(</a:t>
            </a:r>
            <a:r>
              <a:rPr lang="en-US" dirty="0" err="1"/>
              <a:t>HyperText</a:t>
            </a:r>
            <a:r>
              <a:rPr lang="en-US" dirty="0"/>
              <a:t> Markup Language: Every website)</a:t>
            </a:r>
          </a:p>
          <a:p>
            <a:r>
              <a:rPr lang="en-US" dirty="0"/>
              <a:t>KML (Keyhole Markup Language: Google Maps)</a:t>
            </a:r>
          </a:p>
          <a:p>
            <a:r>
              <a:rPr lang="en-US" dirty="0"/>
              <a:t>RDF (Resource Description Framework: Library catalogues)</a:t>
            </a:r>
          </a:p>
          <a:p>
            <a:r>
              <a:rPr lang="en-US" dirty="0"/>
              <a:t>SVG (Scalable Vector Graphics: Digital Images)</a:t>
            </a:r>
          </a:p>
          <a:p>
            <a:r>
              <a:rPr lang="en-US" dirty="0"/>
              <a:t>OOXML (Open Office XML: This presentation, word documents, et cetera)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4748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7CD15-738C-5845-824D-4DCCDBD60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0BDDB-3636-FA44-9294-162A0C029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2073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58CF-2D27-DD4D-8738-9D2FE2A4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37D4C-B470-5A49-A9DC-91E2945A6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</a:t>
            </a:r>
            <a:r>
              <a:rPr lang="en-US" i="1" dirty="0"/>
              <a:t>nothing inherent about the function of XML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87149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58CF-2D27-DD4D-8738-9D2FE2A4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37D4C-B470-5A49-A9DC-91E2945A6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</a:t>
            </a:r>
            <a:r>
              <a:rPr lang="en-US" i="1" dirty="0"/>
              <a:t>nothing inherent about the function of XML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It is purely a structure—a way of organizing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18966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58CF-2D27-DD4D-8738-9D2FE2A4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37D4C-B470-5A49-A9DC-91E2945A6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</a:t>
            </a:r>
            <a:r>
              <a:rPr lang="en-US" i="1" dirty="0"/>
              <a:t>nothing inherent about the function of XML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It is purely a structure—a way of organizing</a:t>
            </a:r>
          </a:p>
          <a:p>
            <a:pPr marL="0" indent="0">
              <a:buNone/>
            </a:pPr>
            <a:r>
              <a:rPr lang="en-US" dirty="0"/>
              <a:t>Anyone can conceive of an XML dialect (e.g. it is </a:t>
            </a:r>
            <a:r>
              <a:rPr lang="en-US" i="1" dirty="0"/>
              <a:t>extensible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600494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</p:txBody>
      </p:sp>
    </p:spTree>
    <p:extLst>
      <p:ext uri="{BB962C8B-B14F-4D97-AF65-F5344CB8AC3E}">
        <p14:creationId xmlns:p14="http://schemas.microsoft.com/office/powerpoint/2010/main" val="175456150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</p:txBody>
      </p:sp>
    </p:spTree>
    <p:extLst>
      <p:ext uri="{BB962C8B-B14F-4D97-AF65-F5344CB8AC3E}">
        <p14:creationId xmlns:p14="http://schemas.microsoft.com/office/powerpoint/2010/main" val="1958500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r>
              <a:rPr lang="en-US" dirty="0"/>
              <a:t>Examples of projects that use the TEI</a:t>
            </a:r>
          </a:p>
          <a:p>
            <a:r>
              <a:rPr lang="en-US" dirty="0"/>
              <a:t>Pointers to further resources on learning about the TEI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48320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</p:txBody>
      </p:sp>
    </p:spTree>
    <p:extLst>
      <p:ext uri="{BB962C8B-B14F-4D97-AF65-F5344CB8AC3E}">
        <p14:creationId xmlns:p14="http://schemas.microsoft.com/office/powerpoint/2010/main" val="63652125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</p:txBody>
      </p:sp>
    </p:spTree>
    <p:extLst>
      <p:ext uri="{BB962C8B-B14F-4D97-AF65-F5344CB8AC3E}">
        <p14:creationId xmlns:p14="http://schemas.microsoft.com/office/powerpoint/2010/main" val="268403295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</p:txBody>
      </p:sp>
    </p:spTree>
    <p:extLst>
      <p:ext uri="{BB962C8B-B14F-4D97-AF65-F5344CB8AC3E}">
        <p14:creationId xmlns:p14="http://schemas.microsoft.com/office/powerpoint/2010/main" val="277725657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  <a:p>
            <a:pPr lvl="4"/>
            <a:r>
              <a:rPr lang="en-US" dirty="0"/>
              <a:t>Sentences</a:t>
            </a:r>
          </a:p>
        </p:txBody>
      </p:sp>
    </p:spTree>
    <p:extLst>
      <p:ext uri="{BB962C8B-B14F-4D97-AF65-F5344CB8AC3E}">
        <p14:creationId xmlns:p14="http://schemas.microsoft.com/office/powerpoint/2010/main" val="194465833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  <a:p>
            <a:pPr lvl="4"/>
            <a:r>
              <a:rPr lang="en-US" dirty="0"/>
              <a:t>Sentences</a:t>
            </a:r>
          </a:p>
          <a:p>
            <a:pPr lvl="5"/>
            <a:r>
              <a:rPr lang="en-US" dirty="0"/>
              <a:t>Words</a:t>
            </a:r>
          </a:p>
        </p:txBody>
      </p:sp>
    </p:spTree>
    <p:extLst>
      <p:ext uri="{BB962C8B-B14F-4D97-AF65-F5344CB8AC3E}">
        <p14:creationId xmlns:p14="http://schemas.microsoft.com/office/powerpoint/2010/main" val="57092630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  <a:p>
            <a:pPr lvl="4"/>
            <a:r>
              <a:rPr lang="en-US" dirty="0"/>
              <a:t>Sentences</a:t>
            </a:r>
          </a:p>
          <a:p>
            <a:pPr lvl="5"/>
            <a:r>
              <a:rPr lang="en-US" dirty="0"/>
              <a:t>Words</a:t>
            </a:r>
          </a:p>
          <a:p>
            <a:pPr lvl="6"/>
            <a:r>
              <a:rPr lang="en-US" dirty="0"/>
              <a:t>Letters</a:t>
            </a:r>
          </a:p>
        </p:txBody>
      </p:sp>
    </p:spTree>
    <p:extLst>
      <p:ext uri="{BB962C8B-B14F-4D97-AF65-F5344CB8AC3E}">
        <p14:creationId xmlns:p14="http://schemas.microsoft.com/office/powerpoint/2010/main" val="197246507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2661007"/>
            <a:ext cx="6873411" cy="32980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263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2661007"/>
            <a:ext cx="6873411" cy="32980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87484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2917861"/>
            <a:ext cx="6873411" cy="26610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86919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3246634"/>
            <a:ext cx="6873411" cy="20959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761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FD12A5BA-B063-4B33-AB08-86CF7D23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0">
            <a:extLst>
              <a:ext uri="{FF2B5EF4-FFF2-40B4-BE49-F238E27FC236}">
                <a16:creationId xmlns:a16="http://schemas.microsoft.com/office/drawing/2014/main" id="{07DFAF29-6BD8-4A93-A292-D6A8C6EFB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2">
            <a:extLst>
              <a:ext uri="{FF2B5EF4-FFF2-40B4-BE49-F238E27FC236}">
                <a16:creationId xmlns:a16="http://schemas.microsoft.com/office/drawing/2014/main" id="{F3BB34A6-31BD-4BBB-A8C8-C3E81A71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1068AA-11CF-874B-9363-4504BEA0A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8134" y="640080"/>
            <a:ext cx="6293689" cy="36524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Text Encoding and the TEI</a:t>
            </a:r>
          </a:p>
        </p:txBody>
      </p:sp>
      <p:pic>
        <p:nvPicPr>
          <p:cNvPr id="19" name="Graphic 5" descr="Document">
            <a:extLst>
              <a:ext uri="{FF2B5EF4-FFF2-40B4-BE49-F238E27FC236}">
                <a16:creationId xmlns:a16="http://schemas.microsoft.com/office/drawing/2014/main" id="{15211380-2C88-48EE-8AE3-77D89E496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999" y="1422615"/>
            <a:ext cx="3993942" cy="399394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F4E9B4-BE85-45F4-8672-47D51F14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09640" y="4388141"/>
            <a:ext cx="5852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468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3595955"/>
            <a:ext cx="6873411" cy="13767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6878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3842535"/>
            <a:ext cx="6873411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00779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4161033"/>
            <a:ext cx="6873411" cy="226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42803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</p:spTree>
    <p:extLst>
      <p:ext uri="{BB962C8B-B14F-4D97-AF65-F5344CB8AC3E}">
        <p14:creationId xmlns:p14="http://schemas.microsoft.com/office/powerpoint/2010/main" val="94776073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4039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75718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r>
              <a:rPr lang="en-US" dirty="0"/>
              <a:t>All elements have </a:t>
            </a:r>
            <a:r>
              <a:rPr lang="en-US" b="1" dirty="0"/>
              <a:t>start </a:t>
            </a:r>
            <a:r>
              <a:rPr lang="en-US" dirty="0"/>
              <a:t>and </a:t>
            </a:r>
            <a:r>
              <a:rPr lang="en-US" b="1" dirty="0"/>
              <a:t>end tags</a:t>
            </a:r>
          </a:p>
          <a:p>
            <a:pPr lvl="1"/>
            <a:r>
              <a:rPr lang="en-US" dirty="0"/>
              <a:t>E.g. &lt;book&gt; is the start tag and &lt;/book&gt; is the end tag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88054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r>
              <a:rPr lang="en-US" dirty="0"/>
              <a:t>All elements have </a:t>
            </a:r>
            <a:r>
              <a:rPr lang="en-US" b="1" dirty="0"/>
              <a:t>start </a:t>
            </a:r>
            <a:r>
              <a:rPr lang="en-US" dirty="0"/>
              <a:t>and </a:t>
            </a:r>
            <a:r>
              <a:rPr lang="en-US" b="1" dirty="0"/>
              <a:t>end tags</a:t>
            </a:r>
          </a:p>
          <a:p>
            <a:pPr lvl="1"/>
            <a:r>
              <a:rPr lang="en-US" dirty="0"/>
              <a:t>E.g.</a:t>
            </a:r>
            <a:r>
              <a:rPr lang="en-US" b="1" dirty="0"/>
              <a:t> </a:t>
            </a:r>
            <a:r>
              <a:rPr lang="en-US" dirty="0"/>
              <a:t>&lt;book&gt; is the start tag and &lt;/book&gt; is the end tag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627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r>
              <a:rPr lang="en-US" dirty="0"/>
              <a:t>All elements have </a:t>
            </a:r>
            <a:r>
              <a:rPr lang="en-US" b="1" dirty="0"/>
              <a:t>start </a:t>
            </a:r>
            <a:r>
              <a:rPr lang="en-US" dirty="0"/>
              <a:t>and </a:t>
            </a:r>
            <a:r>
              <a:rPr lang="en-US" b="1" dirty="0"/>
              <a:t>end tags</a:t>
            </a:r>
          </a:p>
          <a:p>
            <a:pPr lvl="1"/>
            <a:r>
              <a:rPr lang="en-US" dirty="0"/>
              <a:t>E.g.</a:t>
            </a:r>
            <a:r>
              <a:rPr lang="en-US" b="1" dirty="0"/>
              <a:t> </a:t>
            </a:r>
            <a:r>
              <a:rPr lang="en-US" dirty="0"/>
              <a:t>&lt;book&gt; is the start tag and &lt;/book&gt; is the end tag</a:t>
            </a:r>
          </a:p>
          <a:p>
            <a:r>
              <a:rPr lang="en-US" dirty="0"/>
              <a:t>Elements can also have </a:t>
            </a:r>
            <a:r>
              <a:rPr lang="en-US" b="1" dirty="0"/>
              <a:t>attributes and each attribute must have a  value</a:t>
            </a:r>
          </a:p>
          <a:p>
            <a:pPr lvl="1"/>
            <a:r>
              <a:rPr lang="en-US" dirty="0"/>
              <a:t>E.g. &lt;book type= “primary”&gt; has a </a:t>
            </a:r>
            <a:r>
              <a:rPr lang="en-US" b="1" dirty="0"/>
              <a:t>type attribute with the value of primary</a:t>
            </a:r>
          </a:p>
          <a:p>
            <a:pPr lvl="1"/>
            <a:r>
              <a:rPr lang="en-US" dirty="0"/>
              <a:t>(Think of attributes as you would in everyday life; people don’t have “height” or “age” without a value)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80824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213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91497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</a:t>
            </a:r>
            <a:r>
              <a:rPr lang="en-US" b="1" dirty="0"/>
              <a:t>cannot </a:t>
            </a:r>
            <a:r>
              <a:rPr lang="en-US" dirty="0"/>
              <a:t>overlap</a:t>
            </a:r>
          </a:p>
          <a:p>
            <a:pPr lvl="1"/>
            <a:r>
              <a:rPr lang="en-US" dirty="0"/>
              <a:t>&lt;sentence&gt;&lt;word&gt;Word1&lt;/word&gt;&lt;/sentence&gt; is right</a:t>
            </a:r>
          </a:p>
          <a:p>
            <a:pPr lvl="1"/>
            <a:r>
              <a:rPr lang="en-US" dirty="0"/>
              <a:t>&lt;sentence&gt;&lt;word&gt;Word1&lt;/sentence&gt;&lt;/word&gt; is wrong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22790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</a:t>
            </a:r>
            <a:r>
              <a:rPr lang="en-US" b="1" dirty="0"/>
              <a:t>cannot </a:t>
            </a:r>
            <a:r>
              <a:rPr lang="en-US" dirty="0"/>
              <a:t>overlap</a:t>
            </a:r>
          </a:p>
          <a:p>
            <a:pPr lvl="1"/>
            <a:r>
              <a:rPr lang="en-US" dirty="0"/>
              <a:t>&lt;sentence&gt;&lt;word&gt;Word1&lt;/word&gt;&lt;/sentence&gt; is right</a:t>
            </a:r>
          </a:p>
          <a:p>
            <a:pPr lvl="1"/>
            <a:r>
              <a:rPr lang="en-US" dirty="0"/>
              <a:t>&lt;sentence&gt;&lt;word&gt;Word1&lt;/sentence&gt;&lt;/word&gt; is wrong</a:t>
            </a:r>
          </a:p>
          <a:p>
            <a:r>
              <a:rPr lang="en-US" dirty="0"/>
              <a:t>Elements </a:t>
            </a:r>
            <a:r>
              <a:rPr lang="en-US" b="1" dirty="0"/>
              <a:t>nest </a:t>
            </a:r>
            <a:r>
              <a:rPr lang="en-US" dirty="0"/>
              <a:t>and use genealogical terms</a:t>
            </a:r>
          </a:p>
          <a:p>
            <a:pPr lvl="1"/>
            <a:r>
              <a:rPr lang="en-US" dirty="0" err="1"/>
              <a:t>I.e</a:t>
            </a:r>
            <a:r>
              <a:rPr lang="en-US" dirty="0"/>
              <a:t> this bit of XML</a:t>
            </a:r>
          </a:p>
          <a:p>
            <a:pPr marL="914400" lvl="2" indent="0">
              <a:buNone/>
            </a:pPr>
            <a:r>
              <a:rPr lang="en-US" dirty="0"/>
              <a:t>&lt;book&gt;</a:t>
            </a:r>
          </a:p>
          <a:p>
            <a:pPr marL="914400" lvl="2" indent="0">
              <a:buNone/>
            </a:pPr>
            <a:r>
              <a:rPr lang="en-US" dirty="0"/>
              <a:t>      &lt;chapter&gt;&lt;/chapter&gt;</a:t>
            </a:r>
          </a:p>
          <a:p>
            <a:pPr marL="914400" lvl="2" indent="0">
              <a:buNone/>
            </a:pPr>
            <a:r>
              <a:rPr lang="en-US" dirty="0"/>
              <a:t>&lt;/book&gt;</a:t>
            </a:r>
          </a:p>
          <a:p>
            <a:pPr marL="914400" lvl="2" indent="0">
              <a:buNone/>
            </a:pPr>
            <a:r>
              <a:rPr lang="en-US" dirty="0"/>
              <a:t>Can be described as “chapter is a child of book” OR “book is a parent of chapter”</a:t>
            </a:r>
          </a:p>
        </p:txBody>
      </p:sp>
    </p:spTree>
    <p:extLst>
      <p:ext uri="{BB962C8B-B14F-4D97-AF65-F5344CB8AC3E}">
        <p14:creationId xmlns:p14="http://schemas.microsoft.com/office/powerpoint/2010/main" val="18793309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Elements </a:t>
            </a:r>
            <a:r>
              <a:rPr lang="en-US" b="1" dirty="0"/>
              <a:t>cannot </a:t>
            </a:r>
            <a:r>
              <a:rPr lang="en-US" dirty="0"/>
              <a:t>overlap</a:t>
            </a:r>
          </a:p>
          <a:p>
            <a:pPr lvl="1"/>
            <a:r>
              <a:rPr lang="en-US" dirty="0"/>
              <a:t>&lt;sentence&gt;&lt;word&gt;Word1&lt;/word&gt;&lt;/sentence&gt; is right</a:t>
            </a:r>
          </a:p>
          <a:p>
            <a:pPr lvl="1"/>
            <a:r>
              <a:rPr lang="en-US" dirty="0"/>
              <a:t>&lt;sentence&gt;&lt;word&gt;Word1&lt;/sentence&gt;&lt;/word&gt; is wrong</a:t>
            </a:r>
          </a:p>
          <a:p>
            <a:r>
              <a:rPr lang="en-US" dirty="0"/>
              <a:t>Elements </a:t>
            </a:r>
            <a:r>
              <a:rPr lang="en-US" b="1" dirty="0"/>
              <a:t>nest </a:t>
            </a:r>
            <a:r>
              <a:rPr lang="en-US" dirty="0"/>
              <a:t>and use genealogical terms</a:t>
            </a:r>
          </a:p>
          <a:p>
            <a:pPr lvl="1"/>
            <a:r>
              <a:rPr lang="en-US" dirty="0" err="1"/>
              <a:t>I.e</a:t>
            </a:r>
            <a:r>
              <a:rPr lang="en-US" dirty="0"/>
              <a:t> this bit of XML</a:t>
            </a:r>
          </a:p>
          <a:p>
            <a:pPr marL="914400" lvl="2" indent="0">
              <a:buNone/>
            </a:pPr>
            <a:r>
              <a:rPr lang="en-US" dirty="0"/>
              <a:t>&lt;book&gt;</a:t>
            </a:r>
          </a:p>
          <a:p>
            <a:pPr marL="914400" lvl="2" indent="0">
              <a:buNone/>
            </a:pPr>
            <a:r>
              <a:rPr lang="en-US" dirty="0"/>
              <a:t>      &lt;chapter&gt;&lt;/chapter&gt;</a:t>
            </a:r>
          </a:p>
          <a:p>
            <a:pPr marL="914400" lvl="2" indent="0">
              <a:buNone/>
            </a:pPr>
            <a:r>
              <a:rPr lang="en-US" dirty="0"/>
              <a:t>&lt;/book&gt;</a:t>
            </a:r>
          </a:p>
          <a:p>
            <a:pPr marL="914400" lvl="2" indent="0">
              <a:buNone/>
            </a:pPr>
            <a:r>
              <a:rPr lang="en-US" dirty="0"/>
              <a:t>Can be described as “chapter is a child of book” OR “book is a parent of chapter”</a:t>
            </a:r>
          </a:p>
          <a:p>
            <a:r>
              <a:rPr lang="en-US" dirty="0"/>
              <a:t>There is </a:t>
            </a:r>
            <a:r>
              <a:rPr lang="en-US" b="1" dirty="0"/>
              <a:t>always </a:t>
            </a:r>
            <a:r>
              <a:rPr lang="en-US" dirty="0"/>
              <a:t>a </a:t>
            </a:r>
            <a:r>
              <a:rPr lang="en-US" b="1" dirty="0"/>
              <a:t>root </a:t>
            </a:r>
            <a:r>
              <a:rPr lang="en-US" dirty="0"/>
              <a:t>element</a:t>
            </a:r>
          </a:p>
          <a:p>
            <a:pPr lvl="1"/>
            <a:r>
              <a:rPr lang="en-US" dirty="0"/>
              <a:t>That is, there is always one element that encloses everything</a:t>
            </a:r>
          </a:p>
        </p:txBody>
      </p:sp>
    </p:spTree>
    <p:extLst>
      <p:ext uri="{BB962C8B-B14F-4D97-AF65-F5344CB8AC3E}">
        <p14:creationId xmlns:p14="http://schemas.microsoft.com/office/powerpoint/2010/main" val="193260301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67128" y="565079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</p:spTree>
    <p:extLst>
      <p:ext uri="{BB962C8B-B14F-4D97-AF65-F5344CB8AC3E}">
        <p14:creationId xmlns:p14="http://schemas.microsoft.com/office/powerpoint/2010/main" val="411486737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4745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09608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79348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A0A30268-1E8A-024B-8714-790E27FC8FED}"/>
              </a:ext>
            </a:extLst>
          </p:cNvPr>
          <p:cNvSpPr/>
          <p:nvPr/>
        </p:nvSpPr>
        <p:spPr>
          <a:xfrm rot="12913444" flipV="1">
            <a:off x="10067005" y="46364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13558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A0A30268-1E8A-024B-8714-790E27FC8FED}"/>
              </a:ext>
            </a:extLst>
          </p:cNvPr>
          <p:cNvSpPr/>
          <p:nvPr/>
        </p:nvSpPr>
        <p:spPr>
          <a:xfrm rot="12913444" flipV="1">
            <a:off x="10067005" y="46364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C2B1912A-F421-7848-9D05-A418E7B53A56}"/>
              </a:ext>
            </a:extLst>
          </p:cNvPr>
          <p:cNvSpPr/>
          <p:nvPr/>
        </p:nvSpPr>
        <p:spPr>
          <a:xfrm rot="10800000" flipV="1">
            <a:off x="3562789" y="5426818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120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A0A30268-1E8A-024B-8714-790E27FC8FED}"/>
              </a:ext>
            </a:extLst>
          </p:cNvPr>
          <p:cNvSpPr/>
          <p:nvPr/>
        </p:nvSpPr>
        <p:spPr>
          <a:xfrm rot="12913444" flipV="1">
            <a:off x="10067005" y="46364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C2B1912A-F421-7848-9D05-A418E7B53A56}"/>
              </a:ext>
            </a:extLst>
          </p:cNvPr>
          <p:cNvSpPr/>
          <p:nvPr/>
        </p:nvSpPr>
        <p:spPr>
          <a:xfrm rot="10800000" flipV="1">
            <a:off x="3562789" y="5426818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B7505286-5574-9948-B207-9C2EA1E17AA4}"/>
              </a:ext>
            </a:extLst>
          </p:cNvPr>
          <p:cNvSpPr/>
          <p:nvPr/>
        </p:nvSpPr>
        <p:spPr>
          <a:xfrm rot="10800000" flipV="1">
            <a:off x="3562788" y="56403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6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03027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3862C-A2C7-D54C-8914-F8D1A5E3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encode?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D98E4-D65A-A54D-8049-988E6DBA8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800" dirty="0"/>
              <a:t>Input ≠ Output</a:t>
            </a:r>
          </a:p>
          <a:p>
            <a:r>
              <a:rPr lang="en-CA" sz="2800" dirty="0"/>
              <a:t>Encode what you care about and what you have time to encode</a:t>
            </a:r>
          </a:p>
          <a:p>
            <a:r>
              <a:rPr lang="en-CA" sz="2800" dirty="0"/>
              <a:t>If you don’t encode it, you can’t do much with it</a:t>
            </a:r>
          </a:p>
        </p:txBody>
      </p:sp>
    </p:spTree>
    <p:extLst>
      <p:ext uri="{BB962C8B-B14F-4D97-AF65-F5344CB8AC3E}">
        <p14:creationId xmlns:p14="http://schemas.microsoft.com/office/powerpoint/2010/main" val="129956043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3862C-A2C7-D54C-8914-F8D1A5E3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encode?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D98E4-D65A-A54D-8049-988E6DBA8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7964233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3862C-A2C7-D54C-8914-F8D1A5E3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encode?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D98E4-D65A-A54D-8049-988E6DBA8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800" dirty="0"/>
              <a:t>Input ≠ Output</a:t>
            </a:r>
          </a:p>
        </p:txBody>
      </p:sp>
    </p:spTree>
    <p:extLst>
      <p:ext uri="{BB962C8B-B14F-4D97-AF65-F5344CB8AC3E}">
        <p14:creationId xmlns:p14="http://schemas.microsoft.com/office/powerpoint/2010/main" val="304281142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3862C-A2C7-D54C-8914-F8D1A5E3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encode?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D98E4-D65A-A54D-8049-988E6DBA8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800" dirty="0"/>
              <a:t>Input ≠ Output</a:t>
            </a:r>
          </a:p>
          <a:p>
            <a:r>
              <a:rPr lang="en-CA" sz="2800" dirty="0"/>
              <a:t>Encode what you care about and what you have time to encode</a:t>
            </a:r>
          </a:p>
        </p:txBody>
      </p:sp>
    </p:spTree>
    <p:extLst>
      <p:ext uri="{BB962C8B-B14F-4D97-AF65-F5344CB8AC3E}">
        <p14:creationId xmlns:p14="http://schemas.microsoft.com/office/powerpoint/2010/main" val="422727588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3862C-A2C7-D54C-8914-F8D1A5E3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encode?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D98E4-D65A-A54D-8049-988E6DBA8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800" dirty="0"/>
              <a:t>Input ≠ Output</a:t>
            </a:r>
          </a:p>
          <a:p>
            <a:r>
              <a:rPr lang="en-CA" sz="2800" dirty="0"/>
              <a:t>Encode what you care about and what you have time to encode</a:t>
            </a:r>
          </a:p>
          <a:p>
            <a:r>
              <a:rPr lang="en-CA" sz="2800" dirty="0"/>
              <a:t>If you don’t encode it, you can’t do much with it</a:t>
            </a:r>
          </a:p>
        </p:txBody>
      </p:sp>
    </p:spTree>
    <p:extLst>
      <p:ext uri="{BB962C8B-B14F-4D97-AF65-F5344CB8AC3E}">
        <p14:creationId xmlns:p14="http://schemas.microsoft.com/office/powerpoint/2010/main" val="54646591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67128" y="565079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</p:spTree>
    <p:extLst>
      <p:ext uri="{BB962C8B-B14F-4D97-AF65-F5344CB8AC3E}">
        <p14:creationId xmlns:p14="http://schemas.microsoft.com/office/powerpoint/2010/main" val="311841686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D3D2465-D5F3-4D4C-882D-0E1AB33C4A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" t="237"/>
          <a:stretch/>
        </p:blipFill>
        <p:spPr>
          <a:xfrm>
            <a:off x="0" y="820882"/>
            <a:ext cx="12077700" cy="5207845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FC807669-7B80-8E4E-BDE6-20E4782BC9A0}"/>
              </a:ext>
            </a:extLst>
          </p:cNvPr>
          <p:cNvSpPr/>
          <p:nvPr/>
        </p:nvSpPr>
        <p:spPr>
          <a:xfrm rot="11906822">
            <a:off x="6896110" y="5929277"/>
            <a:ext cx="1267472" cy="215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08A0CAA7-0EE7-9B4D-8FE3-06F94A603226}"/>
              </a:ext>
            </a:extLst>
          </p:cNvPr>
          <p:cNvSpPr/>
          <p:nvPr/>
        </p:nvSpPr>
        <p:spPr>
          <a:xfrm>
            <a:off x="998891" y="3548792"/>
            <a:ext cx="1267472" cy="215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7411CEEF-0BE2-0B45-995F-F707C70151E6}"/>
              </a:ext>
            </a:extLst>
          </p:cNvPr>
          <p:cNvSpPr/>
          <p:nvPr/>
        </p:nvSpPr>
        <p:spPr>
          <a:xfrm rot="12653506" flipV="1">
            <a:off x="5273992" y="2402818"/>
            <a:ext cx="1267472" cy="1713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D506BDF4-483D-334D-B4E9-B778A215575B}"/>
              </a:ext>
            </a:extLst>
          </p:cNvPr>
          <p:cNvSpPr/>
          <p:nvPr/>
        </p:nvSpPr>
        <p:spPr>
          <a:xfrm rot="1426892">
            <a:off x="1182859" y="1627522"/>
            <a:ext cx="1267472" cy="215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64567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A27999-AF3E-DF4F-8F43-818E3E5F4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5342"/>
            <a:ext cx="12192000" cy="6087316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FEC19783-357F-8A49-B0B7-FCA242641532}"/>
              </a:ext>
            </a:extLst>
          </p:cNvPr>
          <p:cNvSpPr/>
          <p:nvPr/>
        </p:nvSpPr>
        <p:spPr>
          <a:xfrm rot="11906822">
            <a:off x="6392527" y="5889521"/>
            <a:ext cx="1267472" cy="215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26E7B1E-7B94-094A-B4D4-D409B8E887D4}"/>
              </a:ext>
            </a:extLst>
          </p:cNvPr>
          <p:cNvSpPr/>
          <p:nvPr/>
        </p:nvSpPr>
        <p:spPr>
          <a:xfrm rot="11906822">
            <a:off x="9692320" y="6192354"/>
            <a:ext cx="1267472" cy="215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34E6A367-4AA3-EE47-AEF8-9F1A3FB0DF4D}"/>
              </a:ext>
            </a:extLst>
          </p:cNvPr>
          <p:cNvSpPr/>
          <p:nvPr/>
        </p:nvSpPr>
        <p:spPr>
          <a:xfrm rot="11906822">
            <a:off x="6856355" y="1715086"/>
            <a:ext cx="1267472" cy="215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043ED128-43A1-4349-818B-EDE233C906C4}"/>
              </a:ext>
            </a:extLst>
          </p:cNvPr>
          <p:cNvSpPr/>
          <p:nvPr/>
        </p:nvSpPr>
        <p:spPr>
          <a:xfrm rot="547163">
            <a:off x="1038649" y="4352269"/>
            <a:ext cx="1267472" cy="215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44025225-7E23-1C4E-917A-32391BC35B6D}"/>
              </a:ext>
            </a:extLst>
          </p:cNvPr>
          <p:cNvSpPr/>
          <p:nvPr/>
        </p:nvSpPr>
        <p:spPr>
          <a:xfrm rot="1093855">
            <a:off x="1045804" y="1764364"/>
            <a:ext cx="1267472" cy="215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98837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096BDF-2AA4-184D-A983-C1255315B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4098"/>
            <a:ext cx="12192000" cy="6289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1834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</p:spTree>
    <p:extLst>
      <p:ext uri="{BB962C8B-B14F-4D97-AF65-F5344CB8AC3E}">
        <p14:creationId xmlns:p14="http://schemas.microsoft.com/office/powerpoint/2010/main" val="3414542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3969</Words>
  <Application>Microsoft Macintosh PowerPoint</Application>
  <PresentationFormat>Widescreen</PresentationFormat>
  <Paragraphs>558</Paragraphs>
  <Slides>153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153</vt:i4>
      </vt:variant>
    </vt:vector>
  </HeadingPairs>
  <TitlesOfParts>
    <vt:vector size="160" baseType="lpstr">
      <vt:lpstr>Calibri</vt:lpstr>
      <vt:lpstr>Courier</vt:lpstr>
      <vt:lpstr>Tw Cen MT</vt:lpstr>
      <vt:lpstr>Tw Cen MT Condensed</vt:lpstr>
      <vt:lpstr>Tw Cen MT Condensed Extra Bold</vt:lpstr>
      <vt:lpstr>Wingdings 3</vt:lpstr>
      <vt:lpstr>Integral</vt:lpstr>
      <vt:lpstr>What is TEXT ENCODING and Why Should I Care?</vt:lpstr>
      <vt:lpstr>Hi!</vt:lpstr>
      <vt:lpstr>This Workshop</vt:lpstr>
      <vt:lpstr>This Workshop</vt:lpstr>
      <vt:lpstr>This Workshop</vt:lpstr>
      <vt:lpstr>This Workshop</vt:lpstr>
      <vt:lpstr>Text Encoding and the TEI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</vt:lpstr>
      <vt:lpstr>Encoding, markup, et cetera</vt:lpstr>
      <vt:lpstr>Encoding, markup, et cetera</vt:lpstr>
      <vt:lpstr>Why should we encode texts?</vt:lpstr>
      <vt:lpstr>Why should we encode texts?</vt:lpstr>
      <vt:lpstr>Why should we encode texts?</vt:lpstr>
      <vt:lpstr>Why should we encode texts?</vt:lpstr>
      <vt:lpstr>Why should we encode texts?</vt:lpstr>
      <vt:lpstr>Why should we encode texts?</vt:lpstr>
      <vt:lpstr>Why should we encode texts?</vt:lpstr>
      <vt:lpstr>Why should we encode texts?</vt:lpstr>
      <vt:lpstr>Why should we encode texts?</vt:lpstr>
      <vt:lpstr>The critical stakes of encoding texts</vt:lpstr>
      <vt:lpstr>How do we encode texts?</vt:lpstr>
      <vt:lpstr>How do we encode texts?</vt:lpstr>
      <vt:lpstr>How do we encode texts?</vt:lpstr>
      <vt:lpstr>How do we encode texts?</vt:lpstr>
      <vt:lpstr>How do we encode texts?</vt:lpstr>
      <vt:lpstr>Activity: Part 1</vt:lpstr>
      <vt:lpstr>PowerPoint Presentation</vt:lpstr>
      <vt:lpstr>ACTIVITY: PART 2</vt:lpstr>
      <vt:lpstr>Rules</vt:lpstr>
      <vt:lpstr>Stow’s Survey of London</vt:lpstr>
      <vt:lpstr>Stow’s Survey of London</vt:lpstr>
      <vt:lpstr>Stow’s Survey of London</vt:lpstr>
      <vt:lpstr>Stow’s Survey of London</vt:lpstr>
      <vt:lpstr>Stow’s Survey of London</vt:lpstr>
      <vt:lpstr>Stow’s Survey of London</vt:lpstr>
      <vt:lpstr>Stow’s Survey of London</vt:lpstr>
      <vt:lpstr>XML</vt:lpstr>
      <vt:lpstr>XML</vt:lpstr>
      <vt:lpstr>XML</vt:lpstr>
      <vt:lpstr>XML</vt:lpstr>
      <vt:lpstr>XML</vt:lpstr>
      <vt:lpstr>XML</vt:lpstr>
      <vt:lpstr>XML</vt:lpstr>
      <vt:lpstr>XML is Everywhere</vt:lpstr>
      <vt:lpstr>PowerPoint Presentation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 Explained</vt:lpstr>
      <vt:lpstr>XML Explained</vt:lpstr>
      <vt:lpstr>XML Explained</vt:lpstr>
      <vt:lpstr>XML Explained</vt:lpstr>
      <vt:lpstr>XML Explained</vt:lpstr>
      <vt:lpstr>XML Explained</vt:lpstr>
      <vt:lpstr>XML Explained</vt:lpstr>
      <vt:lpstr>XML Explained</vt:lpstr>
      <vt:lpstr>XML Explained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to encode?</vt:lpstr>
      <vt:lpstr>What to encode?</vt:lpstr>
      <vt:lpstr>What to encode?</vt:lpstr>
      <vt:lpstr>What to encode?</vt:lpstr>
      <vt:lpstr>What to encode?</vt:lpstr>
      <vt:lpstr>PowerPoint Presentation</vt:lpstr>
      <vt:lpstr>PowerPoint Presentation</vt:lpstr>
      <vt:lpstr>PowerPoint Presentation</vt:lpstr>
      <vt:lpstr>PowerPoint Presentation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Quick History of the TEI</vt:lpstr>
      <vt:lpstr>Quick History of the TEI</vt:lpstr>
      <vt:lpstr>Quick History of the TEI</vt:lpstr>
      <vt:lpstr>Quick History of the TEI</vt:lpstr>
      <vt:lpstr>PowerPoint Presentation</vt:lpstr>
      <vt:lpstr>What the TEI is not</vt:lpstr>
      <vt:lpstr>What the TEI is not</vt:lpstr>
      <vt:lpstr>What the TEI is not</vt:lpstr>
      <vt:lpstr>What the TEI is not</vt:lpstr>
      <vt:lpstr>The Problem</vt:lpstr>
      <vt:lpstr>The Problem</vt:lpstr>
      <vt:lpstr>XML</vt:lpstr>
      <vt:lpstr>The Problem</vt:lpstr>
      <vt:lpstr>The Problem</vt:lpstr>
      <vt:lpstr>The TEI Solution</vt:lpstr>
      <vt:lpstr>The TEI Solution</vt:lpstr>
      <vt:lpstr>The TEI Solution</vt:lpstr>
      <vt:lpstr>The TEI Solution</vt:lpstr>
      <vt:lpstr>The TEI Solution</vt:lpstr>
      <vt:lpstr>The TEI Solution</vt:lpstr>
      <vt:lpstr>Components of a (basic) TEI file</vt:lpstr>
      <vt:lpstr>Components of a (basic) TEI file</vt:lpstr>
      <vt:lpstr>Components of a (basic) TEI file</vt:lpstr>
      <vt:lpstr>Components of a (basic) TEI file</vt:lpstr>
      <vt:lpstr>TEI is for Data and Metadata</vt:lpstr>
      <vt:lpstr>Basic TEI File</vt:lpstr>
      <vt:lpstr>TEI</vt:lpstr>
      <vt:lpstr>TEI</vt:lpstr>
      <vt:lpstr>TEI</vt:lpstr>
      <vt:lpstr>TEI</vt:lpstr>
      <vt:lpstr>TEI</vt:lpstr>
      <vt:lpstr>That was A LOT of information in a very short time</vt:lpstr>
      <vt:lpstr>Sample TEI Projects</vt:lpstr>
      <vt:lpstr>The Winnifred eaton Archive</vt:lpstr>
      <vt:lpstr>The Shelley-Godwin Archive</vt:lpstr>
      <vt:lpstr>The Map of Early Modern London</vt:lpstr>
      <vt:lpstr>The Pulter project</vt:lpstr>
      <vt:lpstr>He Do the Police in Different Voices</vt:lpstr>
      <vt:lpstr>Resources</vt:lpstr>
      <vt:lpstr>Further reading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TEXT ENCODING and Why Should I Care?</dc:title>
  <dc:creator>Microsoft Office User</dc:creator>
  <cp:lastModifiedBy>Microsoft Office User</cp:lastModifiedBy>
  <cp:revision>7</cp:revision>
  <cp:lastPrinted>2019-04-15T17:38:06Z</cp:lastPrinted>
  <dcterms:created xsi:type="dcterms:W3CDTF">2019-04-15T16:37:09Z</dcterms:created>
  <dcterms:modified xsi:type="dcterms:W3CDTF">2019-04-15T17:40:36Z</dcterms:modified>
</cp:coreProperties>
</file>